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2" r:id="rId1"/>
    <p:sldMasterId id="2147483693" r:id="rId2"/>
    <p:sldMasterId id="2147483694" r:id="rId3"/>
    <p:sldMasterId id="2147483695" r:id="rId4"/>
  </p:sldMasterIdLst>
  <p:notesMasterIdLst>
    <p:notesMasterId r:id="rId3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39"/>
      <p:bold r:id="rId40"/>
      <p:italic r:id="rId41"/>
      <p:boldItalic r:id="rId42"/>
    </p:embeddedFont>
    <p:embeddedFont>
      <p:font typeface="Montserrat SemiBold" pitchFamily="2" charset="77"/>
      <p:regular r:id="rId43"/>
      <p:bold r:id="rId44"/>
      <p:italic r:id="rId45"/>
      <p:boldItalic r:id="rId46"/>
    </p:embeddedFont>
    <p:embeddedFont>
      <p:font typeface="Play" panose="02000000000000000000" pitchFamily="2" charset="0"/>
      <p:regular r:id="rId47"/>
      <p:bold r:id="rId48"/>
    </p:embeddedFont>
    <p:embeddedFont>
      <p:font typeface="Roboto" panose="02000000000000000000" pitchFamily="2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B41C13-B30C-48C0-BEED-A339F08DC484}">
  <a:tblStyle styleId="{C4B41C13-B30C-48C0-BEED-A339F08DC4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2"/>
    <p:restoredTop sz="94694"/>
  </p:normalViewPr>
  <p:slideViewPr>
    <p:cSldViewPr snapToGrid="0">
      <p:cViewPr varScale="1">
        <p:scale>
          <a:sx n="156" d="100"/>
          <a:sy n="156" d="100"/>
        </p:scale>
        <p:origin x="336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6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991e07a2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991e07a2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991e1f4515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991e1f4515_2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g3991e1f4515_2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991e07a228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3991e07a228_0_1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3991e07a228_0_1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91e07a22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g3991e07a228_0_1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3991e07a228_0_1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91e07a22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9" name="Google Shape;279;g3991e07a228_0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3991e07a228_0_1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991e07a228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g3991e07a228_0_1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g3991e07a228_0_1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91e1f4515_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991e1f4515_2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g3991e1f4515_2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991e07a228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3991e07a228_0_1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3991e07a228_0_1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91e07a228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g3991e07a228_0_2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/>
              <a:t>CONTENT SLIDE – title and content block, max 30-40 words. Bullets optional, keep to 3-5 bullets.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g3991e07a228_0_2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991e07a228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g3991e07a228_0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/>
              <a:t>CONTENT SLIDE – title and content block, max 30-40 words. Bullets optional, keep to 3-5 bullets.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g3991e07a228_0_2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91e1f4515_2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g3991e1f4515_2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g3991e1f4515_2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991e1f4515_2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991e1f4515_2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a238585b2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4" name="Google Shape;344;g3a238585b29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g3a238585b29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991e1f4515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3991e1f4515_2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3991e1f4515_2_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a238585b2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3a238585b29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g3a238585b29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991e1f4515_2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991e1f4515_2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991e1f4515_2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991e1f4515_2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991e1f4515_2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991e1f4515_2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991e1f4515_2_4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991e1f4515_2_4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991e1f4515_2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991e1f4515_2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991e1f4515_2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991e1f4515_2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a238585b2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g3a238585b29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g3a238585b29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991e1f4515_2_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991e1f4515_2_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991e1f4515_2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991e1f4515_2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991e1f4515_2_5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991e1f4515_2_5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a238585b2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g3a238585b29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3a238585b29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a238585b2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g3a238585b29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g3a238585b29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991e1f4515_2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991e1f4515_2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991e1f4515_2_2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g3991e1f4515_2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991e1f4515_2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3991e1f4515_2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991e1f4515_2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8" name="Google Shape;498;g3991e1f4515_2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b="1">
                <a:solidFill>
                  <a:schemeClr val="dk1"/>
                </a:solidFill>
              </a:rPr>
              <a:t>Funder:</a:t>
            </a:r>
            <a:r>
              <a:rPr lang="en">
                <a:solidFill>
                  <a:schemeClr val="dk1"/>
                </a:solidFill>
              </a:rPr>
              <a:t> Supported by the William and Flora Hewlett Foundation</a:t>
            </a:r>
            <a:br>
              <a:rPr lang="en">
                <a:solidFill>
                  <a:schemeClr val="dk1"/>
                </a:solidFill>
              </a:rPr>
            </a:br>
            <a:r>
              <a:rPr lang="en" b="1">
                <a:solidFill>
                  <a:schemeClr val="dk1"/>
                </a:solidFill>
              </a:rPr>
              <a:t>Image credit:</a:t>
            </a:r>
            <a:r>
              <a:rPr lang="en">
                <a:solidFill>
                  <a:schemeClr val="dk1"/>
                </a:solidFill>
              </a:rPr>
              <a:t> Image by MIT Open Learning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991e1f4515_2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7" name="Google Shape;507;g3991e1f4515_2_4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g3991e1f4515_2_4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963049"/>
            <a:ext cx="8520600" cy="39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 b="1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 b="1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93700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 algn="ctr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1pPr>
            <a:lvl2pPr marL="914400" lvl="1" indent="-368300" algn="ctr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400"/>
              <a:buNone/>
              <a:defRPr sz="14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1" name="Google Shape;141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0" name="Google Shape;160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1" name="Google Shape;161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2" name="Google Shape;162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5" name="Google Shape;165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8" name="Google Shape;168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9" name="Google Shape;179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0" name="Google Shape;180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3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86" name="Google Shape;186;p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8" name="Google Shape;188;p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89" name="Google Shape;189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4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4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0" name="Google Shape;200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1" name="Google Shape;201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2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05" name="Google Shape;205;p4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6" name="Google Shape;206;p4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7" name="Google Shape;207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4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3" name="Google Shape;213;p4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4" name="Google Shape;214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8" name="Google Shape;218;p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9" name="Google Shape;219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2" name="Google Shape;222;p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3" name="Google Shape;223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30" name="Google Shape;230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7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35" name="Google Shape;235;p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36" name="Google Shape;236;p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8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41" name="Google Shape;241;p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42" name="Google Shape;242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963049"/>
            <a:ext cx="8520600" cy="39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93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  <a:defRPr sz="2600">
                <a:solidFill>
                  <a:schemeClr val="dk1"/>
                </a:solidFill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  <a:defRPr sz="2200">
                <a:solidFill>
                  <a:schemeClr val="dk1"/>
                </a:solidFill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 sz="2000">
                <a:solidFill>
                  <a:schemeClr val="dk1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73" name="Google Shape;173;p3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99751" y="4733925"/>
            <a:ext cx="1234202" cy="31638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oli.cmu.edu/courses/ai-for-learnin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hyperlink" Target="http://www.mountainheightsacademy.or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FKDplDX9kiFr6AHR6twtABDznSKtaX-fzwPTEsbDedY/edit?tab=t.r22eb522wbx6#heading=h.m5f2vmj0rq6h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ZUZVXAGosg5ydnpDmUYP_0U969UOH6lquJHpEwYhN1E/edit?tab=t.tdmcezao19ya#bookmark=id.b6tmc4b2znj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hyperlink" Target="https://docs.google.com/document/d/17yvFesjiso30XKUrs0SfRtV9Cz_jRgNLi-zQFyEVo3Q/edit?tab=t.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hyperlink" Target="https://docs.google.com/document/d/1TQKwfz5DDWUDb65QwZMUlGESRdVpOKB-uJQOR32xTPE/edit?usp=sharing" TargetMode="External"/><Relationship Id="rId4" Type="http://schemas.openxmlformats.org/officeDocument/2006/relationships/hyperlink" Target="https://docs.google.com/document/d/1WuFbHUrcY6L3V7F1FPVjV8XWMKyMz56SEPHeHUutMPE/edit?usp=sharing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Relationship Id="rId5" Type="http://schemas.openxmlformats.org/officeDocument/2006/relationships/hyperlink" Target="https://aiopeneducation.pubpub.org/" TargetMode="Externa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mura@mit.edu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dtonks@mountainheightsacademy.org" TargetMode="External"/><Relationship Id="rId5" Type="http://schemas.openxmlformats.org/officeDocument/2006/relationships/hyperlink" Target="mailto:Joy.Shoemate@canyons.edu" TargetMode="External"/><Relationship Id="rId4" Type="http://schemas.openxmlformats.org/officeDocument/2006/relationships/hyperlink" Target="mailto:James.Glapa-Grossklag@canyon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9"/>
          <p:cNvSpPr txBox="1">
            <a:spLocks noGrp="1"/>
          </p:cNvSpPr>
          <p:nvPr>
            <p:ph type="ctrTitle"/>
          </p:nvPr>
        </p:nvSpPr>
        <p:spPr>
          <a:xfrm>
            <a:off x="311700" y="451500"/>
            <a:ext cx="8520600" cy="13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Contextualizing and Extending the Reach of Open Education</a:t>
            </a:r>
            <a:endParaRPr sz="3600"/>
          </a:p>
        </p:txBody>
      </p:sp>
      <p:sp>
        <p:nvSpPr>
          <p:cNvPr id="248" name="Google Shape;248;p49"/>
          <p:cNvSpPr txBox="1">
            <a:spLocks noGrp="1"/>
          </p:cNvSpPr>
          <p:nvPr>
            <p:ph type="subTitle" idx="1"/>
          </p:nvPr>
        </p:nvSpPr>
        <p:spPr>
          <a:xfrm>
            <a:off x="311700" y="1863475"/>
            <a:ext cx="8520600" cy="32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Brandon Muramatsu</a:t>
            </a:r>
            <a:b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Massachusetts Institute of Technology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Massachusetts, United States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lang="en" sz="2100" b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lang="en" sz="2100" b="1" dirty="0"/>
              <a:t>James Glapa-</a:t>
            </a:r>
            <a:r>
              <a:rPr lang="en" sz="2100" b="1" dirty="0" err="1"/>
              <a:t>Grossklag</a:t>
            </a:r>
            <a:r>
              <a:rPr lang="en" sz="2100" b="1" dirty="0"/>
              <a:t> &amp;</a:t>
            </a:r>
            <a:endParaRPr sz="21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 dirty="0"/>
              <a:t>Joy Shoemate</a:t>
            </a:r>
            <a:br>
              <a:rPr lang="en" sz="1800" dirty="0"/>
            </a:br>
            <a:r>
              <a:rPr lang="en" sz="1700" dirty="0"/>
              <a:t>College of the Canyons</a:t>
            </a:r>
            <a:endParaRPr sz="17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California, United States</a:t>
            </a:r>
            <a:endParaRPr sz="17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/>
              <a:t>Dr. </a:t>
            </a:r>
            <a:r>
              <a:rPr lang="en" sz="2100" b="1" dirty="0" err="1"/>
              <a:t>DeLaina</a:t>
            </a:r>
            <a:r>
              <a:rPr lang="en" sz="2100" b="1" dirty="0"/>
              <a:t> Tonks</a:t>
            </a:r>
            <a:br>
              <a:rPr lang="en" sz="1700" dirty="0"/>
            </a:br>
            <a:r>
              <a:rPr lang="en" sz="1700" dirty="0"/>
              <a:t>Mountain Heights Academy</a:t>
            </a:r>
            <a:endParaRPr sz="17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/>
              <a:t>Utah, United States</a:t>
            </a:r>
            <a:endParaRPr lang="en-US" sz="17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"/>
              <a:buFont typeface="Arial"/>
              <a:buNone/>
            </a:pPr>
            <a:r>
              <a:rPr lang="en"/>
              <a:t>Open Educational Resources (OER) have become essential infrastructure worldwide</a:t>
            </a:r>
            <a:endParaRPr/>
          </a:p>
        </p:txBody>
      </p:sp>
      <p:sp>
        <p:nvSpPr>
          <p:cNvPr id="254" name="Google Shape;254;p50"/>
          <p:cNvSpPr txBox="1">
            <a:spLocks noGrp="1"/>
          </p:cNvSpPr>
          <p:nvPr>
            <p:ph type="body" idx="1"/>
          </p:nvPr>
        </p:nvSpPr>
        <p:spPr>
          <a:xfrm>
            <a:off x="311700" y="1490825"/>
            <a:ext cx="8520600" cy="3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We can learn from the varying contexts at different types of institutions with different learner and instructor populations: </a:t>
            </a:r>
            <a:endParaRPr i="1"/>
          </a:p>
          <a:p>
            <a:pPr marL="457200" lvl="0" indent="-393700" algn="l" rtl="0">
              <a:spcBef>
                <a:spcPts val="120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Community Colleges: College of the Canyons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Secondary Schools: Mountain Heights Academy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/>
              <a:t>Worldwide Learning Opportunities: MIT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1"/>
          <p:cNvSpPr txBox="1">
            <a:spLocks noGrp="1"/>
          </p:cNvSpPr>
          <p:nvPr>
            <p:ph type="title"/>
          </p:nvPr>
        </p:nvSpPr>
        <p:spPr>
          <a:xfrm>
            <a:off x="3651125" y="928384"/>
            <a:ext cx="5275800" cy="22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 SemiBold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Building AI Literacy Through Open Educational Practices: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ontserrat SemiBold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Empowering Faculty and Students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51"/>
          <p:cNvSpPr txBox="1"/>
          <p:nvPr/>
        </p:nvSpPr>
        <p:spPr>
          <a:xfrm>
            <a:off x="3651125" y="3594334"/>
            <a:ext cx="43593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100" b="1"/>
              <a:t>James Glapa-Grossklag &amp;</a:t>
            </a: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Joy Shoemate</a:t>
            </a:r>
            <a:br>
              <a:rPr lang="en" sz="1800"/>
            </a:br>
            <a:r>
              <a:rPr lang="en" sz="1700"/>
              <a:t>College of the Canyons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California, United States</a:t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2"/>
          <p:cNvSpPr txBox="1">
            <a:spLocks noGrp="1"/>
          </p:cNvSpPr>
          <p:nvPr>
            <p:ph type="title"/>
          </p:nvPr>
        </p:nvSpPr>
        <p:spPr>
          <a:xfrm>
            <a:off x="224700" y="77300"/>
            <a:ext cx="80061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SemiBold"/>
              <a:buNone/>
            </a:pPr>
            <a:r>
              <a:rPr lang="en" sz="2700" b="1">
                <a:latin typeface="Montserrat SemiBold"/>
                <a:ea typeface="Montserrat SemiBold"/>
                <a:cs typeface="Montserrat SemiBold"/>
                <a:sym typeface="Montserrat SemiBold"/>
              </a:rPr>
              <a:t>Our Context</a:t>
            </a:r>
            <a:endParaRPr sz="2700"/>
          </a:p>
        </p:txBody>
      </p:sp>
      <p:sp>
        <p:nvSpPr>
          <p:cNvPr id="268" name="Google Shape;268;p52"/>
          <p:cNvSpPr txBox="1">
            <a:spLocks noGrp="1"/>
          </p:cNvSpPr>
          <p:nvPr>
            <p:ph type="body" idx="1"/>
          </p:nvPr>
        </p:nvSpPr>
        <p:spPr>
          <a:xfrm>
            <a:off x="224700" y="963100"/>
            <a:ext cx="4657500" cy="3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7500" lnSpcReduction="20000"/>
          </a:bodyPr>
          <a:lstStyle/>
          <a:p>
            <a:pPr marL="177800" lvl="0" indent="-174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2500" dirty="0"/>
              <a:t>Community college</a:t>
            </a:r>
            <a:endParaRPr sz="2500" dirty="0"/>
          </a:p>
          <a:p>
            <a:pPr marL="520700" lvl="1" indent="-2000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3636"/>
              <a:buChar char="•"/>
            </a:pPr>
            <a:r>
              <a:rPr lang="en" sz="2200" dirty="0"/>
              <a:t>Located in Los Angeles, California, serving over 39,000 students annually</a:t>
            </a:r>
            <a:endParaRPr sz="2200" dirty="0"/>
          </a:p>
          <a:p>
            <a:pPr marL="520700" lvl="1" indent="-2000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3636"/>
              <a:buChar char="•"/>
            </a:pPr>
            <a:r>
              <a:rPr lang="en" sz="2200" dirty="0"/>
              <a:t>Offers over 100 associate degree programs and nearly 200 certificate programs</a:t>
            </a:r>
            <a:endParaRPr sz="2200" dirty="0"/>
          </a:p>
          <a:p>
            <a:pPr marL="520700" lvl="1" indent="-2000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3636"/>
              <a:buChar char="•"/>
            </a:pPr>
            <a:r>
              <a:rPr lang="en" sz="2200" dirty="0"/>
              <a:t>1 of 116 California Community Colleges, serving nearly 2 million students annually</a:t>
            </a:r>
            <a:endParaRPr sz="2200" dirty="0"/>
          </a:p>
          <a:p>
            <a:pPr marL="177800" lvl="0" indent="-174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2500" dirty="0"/>
              <a:t>Broad access and under-funded</a:t>
            </a:r>
            <a:endParaRPr sz="2500" dirty="0"/>
          </a:p>
          <a:p>
            <a:pPr marL="177800" lvl="0" indent="-174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2500" dirty="0"/>
              <a:t>Need to develop and offer our own PD</a:t>
            </a:r>
            <a:endParaRPr sz="2500" dirty="0"/>
          </a:p>
          <a:p>
            <a:pPr marL="177800" lvl="0" indent="-1746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" sz="2500" dirty="0"/>
              <a:t>PD in AI falls to Online Education department by default</a:t>
            </a:r>
            <a:endParaRPr dirty="0"/>
          </a:p>
        </p:txBody>
      </p:sp>
      <p:pic>
        <p:nvPicPr>
          <p:cNvPr id="269" name="Google Shape;269;p52" descr="Map of the United States highlighting California and the location of College of the Canyons in California as denoted by a sta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6263" y="963094"/>
            <a:ext cx="3449495" cy="2941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3"/>
          <p:cNvSpPr txBox="1">
            <a:spLocks noGrp="1"/>
          </p:cNvSpPr>
          <p:nvPr>
            <p:ph type="title"/>
          </p:nvPr>
        </p:nvSpPr>
        <p:spPr>
          <a:xfrm>
            <a:off x="3642153" y="227507"/>
            <a:ext cx="4873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SemiBold"/>
              <a:buNone/>
            </a:pPr>
            <a:r>
              <a:rPr lang="en" sz="2700" b="1">
                <a:latin typeface="Arial"/>
                <a:ea typeface="Arial"/>
                <a:cs typeface="Arial"/>
                <a:sym typeface="Arial"/>
              </a:rPr>
              <a:t>Developing AI Literacy at College of the Canyons</a:t>
            </a:r>
            <a:endParaRPr sz="27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3"/>
          <p:cNvSpPr txBox="1"/>
          <p:nvPr/>
        </p:nvSpPr>
        <p:spPr>
          <a:xfrm>
            <a:off x="3642150" y="1315850"/>
            <a:ext cx="52290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Professional development for faculty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Non-credit courses for students</a:t>
            </a:r>
            <a:endParaRPr sz="18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 dirty="0">
                <a:solidFill>
                  <a:schemeClr val="dk1"/>
                </a:solidFill>
              </a:rPr>
              <a:t>Goal: Equip both groups with practical and ethical AI competencies</a:t>
            </a:r>
            <a:endParaRPr sz="18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b="1" dirty="0">
                <a:solidFill>
                  <a:schemeClr val="dk1"/>
                </a:solidFill>
              </a:rPr>
              <a:t>Faculty:</a:t>
            </a:r>
            <a:r>
              <a:rPr lang="en" sz="1800" dirty="0">
                <a:solidFill>
                  <a:schemeClr val="dk1"/>
                </a:solidFill>
              </a:rPr>
              <a:t> Examine and evolve pedagogical practices</a:t>
            </a:r>
            <a:endParaRPr sz="18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 b="1" dirty="0">
                <a:solidFill>
                  <a:schemeClr val="dk1"/>
                </a:solidFill>
              </a:rPr>
              <a:t>Students:</a:t>
            </a:r>
            <a:r>
              <a:rPr lang="en" sz="1800" dirty="0">
                <a:solidFill>
                  <a:schemeClr val="dk1"/>
                </a:solidFill>
              </a:rPr>
              <a:t> Gain academic and professional AI competencies</a:t>
            </a:r>
            <a:endParaRPr sz="18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4"/>
          <p:cNvSpPr txBox="1">
            <a:spLocks noGrp="1"/>
          </p:cNvSpPr>
          <p:nvPr>
            <p:ph type="title"/>
          </p:nvPr>
        </p:nvSpPr>
        <p:spPr>
          <a:xfrm>
            <a:off x="170944" y="111488"/>
            <a:ext cx="8785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SemiBold"/>
              <a:buNone/>
            </a:pPr>
            <a:r>
              <a:rPr lang="en" sz="2700" b="1">
                <a:latin typeface="Arial"/>
                <a:ea typeface="Arial"/>
                <a:cs typeface="Arial"/>
                <a:sym typeface="Arial"/>
              </a:rPr>
              <a:t>Faculty ‘AI Series’ Professional  Development</a:t>
            </a:r>
            <a:endParaRPr sz="2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54"/>
          <p:cNvSpPr txBox="1">
            <a:spLocks noGrp="1"/>
          </p:cNvSpPr>
          <p:nvPr>
            <p:ph type="body" idx="1"/>
          </p:nvPr>
        </p:nvSpPr>
        <p:spPr>
          <a:xfrm>
            <a:off x="218447" y="1063675"/>
            <a:ext cx="7684500" cy="30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487B86"/>
                </a:solidFill>
              </a:rPr>
              <a:t>Four week-long online facilitated courses</a:t>
            </a:r>
            <a:endParaRPr sz="1700" b="1" dirty="0">
              <a:solidFill>
                <a:srgbClr val="487B86"/>
              </a:solidFill>
            </a:endParaRPr>
          </a:p>
          <a:p>
            <a:pPr marL="342900" lvl="0" indent="-273050" algn="l" rtl="0">
              <a:spcBef>
                <a:spcPts val="800"/>
              </a:spcBef>
              <a:spcAft>
                <a:spcPts val="0"/>
              </a:spcAft>
              <a:buSzPts val="1700"/>
              <a:buChar char="●"/>
            </a:pPr>
            <a:r>
              <a:rPr lang="en" sz="1700" b="1" dirty="0"/>
              <a:t>Promoting</a:t>
            </a:r>
            <a:endParaRPr sz="1700" b="1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Understanding of generative AI capabilities and limitations</a:t>
            </a:r>
            <a:endParaRPr sz="1700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Evaluation of ethical considerations</a:t>
            </a:r>
            <a:endParaRPr sz="1700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Development of Student-Centered AI Policies</a:t>
            </a:r>
            <a:endParaRPr sz="1700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Thoughtful integration of AI tools</a:t>
            </a:r>
            <a:endParaRPr sz="1700" dirty="0"/>
          </a:p>
          <a:p>
            <a:pPr marL="342900" lvl="0" indent="-273050" algn="l" rtl="0">
              <a:spcBef>
                <a:spcPts val="800"/>
              </a:spcBef>
              <a:spcAft>
                <a:spcPts val="0"/>
              </a:spcAft>
              <a:buSzPts val="1700"/>
              <a:buChar char="●"/>
            </a:pPr>
            <a:r>
              <a:rPr lang="en" sz="1700" b="1" dirty="0"/>
              <a:t>Encouraging</a:t>
            </a:r>
            <a:endParaRPr sz="1700" b="1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Critical examination of pedagogical practices</a:t>
            </a:r>
            <a:endParaRPr sz="1700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Innovation and reflective teaching</a:t>
            </a:r>
            <a:endParaRPr sz="1700" dirty="0"/>
          </a:p>
          <a:p>
            <a:pPr marL="685800" lvl="1" indent="-273050" algn="l" rtl="0">
              <a:spcBef>
                <a:spcPts val="400"/>
              </a:spcBef>
              <a:spcAft>
                <a:spcPts val="0"/>
              </a:spcAft>
              <a:buSzPts val="1700"/>
              <a:buChar char="○"/>
            </a:pPr>
            <a:r>
              <a:rPr lang="en" sz="1700" dirty="0"/>
              <a:t>Collaborative exploration, experimentation, and resource-sharing</a:t>
            </a:r>
            <a:endParaRPr sz="1700" dirty="0"/>
          </a:p>
        </p:txBody>
      </p:sp>
      <p:pic>
        <p:nvPicPr>
          <p:cNvPr id="284" name="Google Shape;284;p54" descr="Image with text AI Series, Essential AI Literac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325" y="944887"/>
            <a:ext cx="1669425" cy="1047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4" descr="Image with text, AI Series, AI in Education: Opportunities and Considerations 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80737" y="1601911"/>
            <a:ext cx="1679695" cy="1047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54" descr="Image with text, AI Series, Teaching &amp; Learning with AI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3123" y="2413388"/>
            <a:ext cx="1723815" cy="1047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4" descr="Image with text, AI Series, Academic Integrity &amp; AI Policie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5887" y="3145970"/>
            <a:ext cx="1669425" cy="1062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5"/>
          <p:cNvSpPr txBox="1">
            <a:spLocks noGrp="1"/>
          </p:cNvSpPr>
          <p:nvPr>
            <p:ph type="title"/>
          </p:nvPr>
        </p:nvSpPr>
        <p:spPr>
          <a:xfrm>
            <a:off x="196198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SemiBold"/>
              <a:buNone/>
            </a:pPr>
            <a:r>
              <a:rPr lang="en" sz="2500" b="1" dirty="0">
                <a:latin typeface="Arial"/>
                <a:ea typeface="Arial"/>
                <a:cs typeface="Arial"/>
                <a:sym typeface="Arial"/>
              </a:rPr>
              <a:t>Student ‘AI Literacy’ Course Series</a:t>
            </a:r>
            <a:endParaRPr sz="25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5"/>
          <p:cNvSpPr txBox="1"/>
          <p:nvPr/>
        </p:nvSpPr>
        <p:spPr>
          <a:xfrm>
            <a:off x="196200" y="1307475"/>
            <a:ext cx="62361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accent1"/>
                </a:solidFill>
              </a:rPr>
              <a:t>Two-week-long, online facilitated Non-Credit</a:t>
            </a:r>
            <a:endParaRPr sz="1700" b="1" dirty="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accent1"/>
                </a:solidFill>
              </a:rPr>
              <a:t>Certificate courses</a:t>
            </a:r>
            <a:endParaRPr sz="1700" b="1" dirty="0">
              <a:solidFill>
                <a:schemeClr val="accent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 b="1" dirty="0">
                <a:solidFill>
                  <a:schemeClr val="dk1"/>
                </a:solidFill>
              </a:rPr>
              <a:t>In Gen Al Research &amp; Study Skills, students explore:</a:t>
            </a:r>
            <a:endParaRPr sz="1700" b="1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b="1" dirty="0">
                <a:solidFill>
                  <a:schemeClr val="dk1"/>
                </a:solidFill>
              </a:rPr>
              <a:t>﻿﻿</a:t>
            </a:r>
            <a:r>
              <a:rPr lang="en" sz="1700" dirty="0">
                <a:solidFill>
                  <a:schemeClr val="dk1"/>
                </a:solidFill>
              </a:rPr>
              <a:t>How to effectively use Al tools in studying, research, and projects across various disciplines.</a:t>
            </a:r>
            <a:endParaRPr sz="1700" dirty="0">
              <a:solidFill>
                <a:schemeClr val="dk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 dirty="0">
                <a:solidFill>
                  <a:schemeClr val="dk1"/>
                </a:solidFill>
              </a:rPr>
              <a:t>﻿﻿</a:t>
            </a:r>
            <a:r>
              <a:rPr lang="en" sz="1700" b="1" dirty="0">
                <a:solidFill>
                  <a:schemeClr val="dk1"/>
                </a:solidFill>
              </a:rPr>
              <a:t>In Gen Al Bias and Ethical Considerations, students:</a:t>
            </a:r>
            <a:endParaRPr sz="1700" b="1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Critically evaluate Al tools and content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﻿Explore strategies for recognizing and mitigating biases.</a:t>
            </a:r>
            <a:endParaRPr sz="1700" dirty="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Consider copyright, privacy, accuracy, and academic integrity.</a:t>
            </a:r>
            <a:endParaRPr sz="1700" b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6"/>
          <p:cNvSpPr txBox="1">
            <a:spLocks noGrp="1"/>
          </p:cNvSpPr>
          <p:nvPr>
            <p:ph type="title"/>
          </p:nvPr>
        </p:nvSpPr>
        <p:spPr>
          <a:xfrm>
            <a:off x="3642153" y="227507"/>
            <a:ext cx="4873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Montserrat SemiBold"/>
              <a:buNone/>
            </a:pPr>
            <a:r>
              <a:rPr lang="en" sz="2700" b="1" dirty="0">
                <a:latin typeface="+mj-lt"/>
                <a:ea typeface="Montserrat SemiBold"/>
                <a:cs typeface="Montserrat SemiBold"/>
                <a:sym typeface="Montserrat SemiBold"/>
              </a:rPr>
              <a:t>Student and Faculty Courses: </a:t>
            </a:r>
            <a:br>
              <a:rPr lang="en" sz="2700" b="1" dirty="0">
                <a:latin typeface="+mj-lt"/>
                <a:ea typeface="Montserrat SemiBold"/>
                <a:cs typeface="Montserrat SemiBold"/>
                <a:sym typeface="Montserrat SemiBold"/>
              </a:rPr>
            </a:br>
            <a:r>
              <a:rPr lang="en" sz="2700" b="1" dirty="0">
                <a:latin typeface="+mj-lt"/>
                <a:ea typeface="Montserrat SemiBold"/>
                <a:cs typeface="Montserrat SemiBold"/>
                <a:sym typeface="Montserrat SemiBold"/>
              </a:rPr>
              <a:t>Rooted in Open Educational Practices (OEP)</a:t>
            </a:r>
            <a:endParaRPr sz="2700" b="1" dirty="0"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56"/>
          <p:cNvSpPr txBox="1"/>
          <p:nvPr/>
        </p:nvSpPr>
        <p:spPr>
          <a:xfrm>
            <a:off x="3642150" y="1315850"/>
            <a:ext cx="5229000" cy="34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b="1" dirty="0"/>
              <a:t>Dedicated faculty support to evaluate teaching practices, emphasizing:</a:t>
            </a:r>
            <a:endParaRPr sz="1800" b="1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﻿Collaborative projects</a:t>
            </a:r>
            <a:endParaRPr sz="1800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﻿Student-centered learning</a:t>
            </a:r>
            <a:endParaRPr sz="1800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﻿Transparency and knowledge sharing</a:t>
            </a: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b="1" dirty="0"/>
              <a:t>﻿Leverages open pedagogy and student co-creation through:</a:t>
            </a:r>
            <a:endParaRPr sz="1800" b="1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﻿Opportunities to share resources and suggest edits</a:t>
            </a:r>
            <a:endParaRPr sz="1800" dirty="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/>
              <a:t>﻿Course Revisions based on input from participants</a:t>
            </a: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7"/>
          <p:cNvSpPr txBox="1"/>
          <p:nvPr/>
        </p:nvSpPr>
        <p:spPr>
          <a:xfrm>
            <a:off x="264625" y="917750"/>
            <a:ext cx="8491200" cy="30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>
                <a:solidFill>
                  <a:srgbClr val="000000"/>
                </a:solidFill>
              </a:rPr>
              <a:t>Career Technical Education (trades) programs are Zero Textbook Cost (ZTC) pathways:</a:t>
            </a:r>
            <a:endParaRPr sz="1800">
              <a:solidFill>
                <a:srgbClr val="000000"/>
              </a:solidFill>
            </a:endParaRPr>
          </a:p>
          <a:p>
            <a:pPr marL="520700" lvl="1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>
                <a:solidFill>
                  <a:srgbClr val="000000"/>
                </a:solidFill>
              </a:rPr>
              <a:t>Land Surveying</a:t>
            </a:r>
            <a:endParaRPr sz="1800">
              <a:solidFill>
                <a:srgbClr val="000000"/>
              </a:solidFill>
            </a:endParaRPr>
          </a:p>
          <a:p>
            <a:pPr marL="520700" lvl="1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>
                <a:solidFill>
                  <a:srgbClr val="000000"/>
                </a:solidFill>
              </a:rPr>
              <a:t>Water Technology</a:t>
            </a:r>
            <a:endParaRPr sz="1800">
              <a:solidFill>
                <a:srgbClr val="000000"/>
              </a:solidFill>
            </a:endParaRPr>
          </a:p>
          <a:p>
            <a:pPr marL="177800" lvl="0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/>
              <a:t>Developed OER in consultation with </a:t>
            </a:r>
            <a:r>
              <a:rPr lang="en" sz="1800">
                <a:solidFill>
                  <a:srgbClr val="000000"/>
                </a:solidFill>
              </a:rPr>
              <a:t>industry professionals</a:t>
            </a:r>
            <a:endParaRPr sz="1800">
              <a:solidFill>
                <a:srgbClr val="000000"/>
              </a:solidFill>
            </a:endParaRPr>
          </a:p>
          <a:p>
            <a:pPr marL="177800" lvl="0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OER appreciated as an important tool for program viability</a:t>
            </a:r>
            <a:endParaRPr sz="1800"/>
          </a:p>
          <a:p>
            <a:pPr marL="177800" lvl="0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/>
              <a:t>AI integration provides:</a:t>
            </a:r>
            <a:endParaRPr sz="1800"/>
          </a:p>
          <a:p>
            <a:pPr marL="520700" lvl="1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>
                <a:solidFill>
                  <a:srgbClr val="000000"/>
                </a:solidFill>
              </a:rPr>
              <a:t>Opportunity to enhance existing OER creations AI integration</a:t>
            </a:r>
            <a:endParaRPr sz="1800">
              <a:solidFill>
                <a:srgbClr val="000000"/>
              </a:solidFill>
            </a:endParaRPr>
          </a:p>
          <a:p>
            <a:pPr marL="520700" lvl="1" indent="-20320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</a:pPr>
            <a:r>
              <a:rPr lang="en" sz="1800"/>
              <a:t>Ability to better meet students’ needs</a:t>
            </a:r>
            <a:endParaRPr sz="1800"/>
          </a:p>
        </p:txBody>
      </p:sp>
      <p:sp>
        <p:nvSpPr>
          <p:cNvPr id="308" name="Google Shape;308;p57"/>
          <p:cNvSpPr txBox="1">
            <a:spLocks noGrp="1"/>
          </p:cNvSpPr>
          <p:nvPr>
            <p:ph type="title"/>
          </p:nvPr>
        </p:nvSpPr>
        <p:spPr>
          <a:xfrm>
            <a:off x="170944" y="111488"/>
            <a:ext cx="8785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SemiBold"/>
              <a:buNone/>
            </a:pPr>
            <a:r>
              <a:rPr lang="en" sz="2700" b="1">
                <a:latin typeface="Arial"/>
                <a:ea typeface="Arial"/>
                <a:cs typeface="Arial"/>
                <a:sym typeface="Arial"/>
              </a:rPr>
              <a:t>Leveraging Generative AI to Update OER</a:t>
            </a:r>
            <a:endParaRPr sz="27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8"/>
          <p:cNvSpPr txBox="1">
            <a:spLocks noGrp="1"/>
          </p:cNvSpPr>
          <p:nvPr>
            <p:ph type="title"/>
          </p:nvPr>
        </p:nvSpPr>
        <p:spPr>
          <a:xfrm>
            <a:off x="196198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b="1" dirty="0">
                <a:latin typeface="Arial"/>
                <a:ea typeface="Arial"/>
                <a:cs typeface="Arial"/>
                <a:sym typeface="Arial"/>
              </a:rPr>
              <a:t>AI for Learning</a:t>
            </a:r>
            <a:endParaRPr sz="23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58"/>
          <p:cNvSpPr txBox="1">
            <a:spLocks noGrp="1"/>
          </p:cNvSpPr>
          <p:nvPr>
            <p:ph type="body" idx="1"/>
          </p:nvPr>
        </p:nvSpPr>
        <p:spPr>
          <a:xfrm>
            <a:off x="196200" y="1340325"/>
            <a:ext cx="58182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Self-paced, asynchronous course designed to</a:t>
            </a:r>
            <a:endParaRPr sz="1800"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Help academic learn how to effectively employ AI in the classroom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Recognize AI as a new partner in teaching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Apply custom chatbots and prompt engineering skills</a:t>
            </a:r>
            <a:endParaRPr/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Evaluate AI-generated responses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Co-designed by educators for educators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Carnegie Mellon University and College of the Canyons, supported by the Axim Collaborative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950" y="-18775"/>
            <a:ext cx="9144000" cy="4241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59"/>
          <p:cNvSpPr txBox="1">
            <a:spLocks noGrp="1"/>
          </p:cNvSpPr>
          <p:nvPr>
            <p:ph type="subTitle" idx="4294967295"/>
          </p:nvPr>
        </p:nvSpPr>
        <p:spPr>
          <a:xfrm>
            <a:off x="862982" y="2354526"/>
            <a:ext cx="7540200" cy="15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Start learning at</a:t>
            </a:r>
            <a:endParaRPr sz="2800">
              <a:solidFill>
                <a:schemeClr val="lt1"/>
              </a:solidFill>
            </a:endParaRPr>
          </a:p>
          <a:p>
            <a:pPr marL="17780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2800" b="0" i="0" strike="noStrike" cap="none">
                <a:solidFill>
                  <a:schemeClr val="l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https://oli.cmu.edu/courses/ai-for-learning/</a:t>
            </a:r>
            <a:r>
              <a:rPr lang="en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59" descr="QR code linking to:&#10;&#10;https://oli.cmu.edu/courses/ai-for-learning/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3620" y="390725"/>
            <a:ext cx="1673905" cy="167390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9"/>
          <p:cNvSpPr txBox="1">
            <a:spLocks noGrp="1"/>
          </p:cNvSpPr>
          <p:nvPr>
            <p:ph type="title" idx="4294967295"/>
          </p:nvPr>
        </p:nvSpPr>
        <p:spPr>
          <a:xfrm>
            <a:off x="5224825" y="692150"/>
            <a:ext cx="3729600" cy="12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Play"/>
              <a:buNone/>
            </a:pPr>
            <a:r>
              <a:rPr lang="en" sz="2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AI 4 Learning Network </a:t>
            </a:r>
            <a:r>
              <a:rPr lang="en" sz="2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(AI4LN)</a:t>
            </a:r>
            <a:endParaRPr sz="2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59" descr="AI 4 Learning Network Logo, circle with a red border, with an inset white border arounda. blue circle with the text AI 4 Learning Network and sytlized letters capital A and lowercase i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24601" y="692144"/>
            <a:ext cx="1084875" cy="107105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bl" rotWithShape="0">
              <a:srgbClr val="000000">
                <a:alpha val="498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0"/>
          <p:cNvSpPr txBox="1">
            <a:spLocks noGrp="1"/>
          </p:cNvSpPr>
          <p:nvPr>
            <p:ph type="title"/>
          </p:nvPr>
        </p:nvSpPr>
        <p:spPr>
          <a:xfrm>
            <a:off x="3651125" y="928375"/>
            <a:ext cx="5372100" cy="22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100" b="1" dirty="0">
                <a:latin typeface="Arial"/>
                <a:ea typeface="Arial"/>
                <a:cs typeface="Arial"/>
                <a:sym typeface="Arial"/>
              </a:rPr>
              <a:t>OER-Enabled Pedagogy Supported by Generative AI</a:t>
            </a:r>
            <a:endParaRPr sz="31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60"/>
          <p:cNvSpPr txBox="1"/>
          <p:nvPr/>
        </p:nvSpPr>
        <p:spPr>
          <a:xfrm>
            <a:off x="3651125" y="2983284"/>
            <a:ext cx="4359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Dr. DeLaina Tonks</a:t>
            </a:r>
            <a:br>
              <a:rPr lang="en" sz="1700"/>
            </a:br>
            <a:r>
              <a:rPr lang="en" sz="1700"/>
              <a:t>Mountain Heights Academy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hlinkClick r:id="rId4"/>
              </a:rPr>
              <a:t>www.mountainheightsacademy.org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Utah, United States</a:t>
            </a:r>
            <a:endParaRPr sz="1700"/>
          </a:p>
        </p:txBody>
      </p:sp>
      <p:pic>
        <p:nvPicPr>
          <p:cNvPr id="333" name="Google Shape;333;p60" descr="Mountain Heights Academy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00" dirty="0"/>
              <a:t>Mountain Heights Academy</a:t>
            </a:r>
            <a:endParaRPr sz="3200" dirty="0"/>
          </a:p>
        </p:txBody>
      </p:sp>
      <p:sp>
        <p:nvSpPr>
          <p:cNvPr id="339" name="Google Shape;339;p61"/>
          <p:cNvSpPr txBox="1">
            <a:spLocks noGrp="1"/>
          </p:cNvSpPr>
          <p:nvPr>
            <p:ph type="body" idx="1"/>
          </p:nvPr>
        </p:nvSpPr>
        <p:spPr>
          <a:xfrm>
            <a:off x="311700" y="963049"/>
            <a:ext cx="8520600" cy="39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Public, online charter school in Utah, USA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1,700 students statewide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7th to 12th grades (secondary school)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130 faculty/staff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Vision: To be the leaders in digital education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/>
              <a:t>Mission: To develop connected and successful learners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dirty="0"/>
              <a:t>First secondary school globally to implement a 97% OER curriculum in 2009.</a:t>
            </a:r>
            <a:endParaRPr dirty="0"/>
          </a:p>
        </p:txBody>
      </p:sp>
      <p:pic>
        <p:nvPicPr>
          <p:cNvPr id="340" name="Google Shape;340;p61" descr="Map of the United States with the state of Utah highlighted in 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9598" y="582175"/>
            <a:ext cx="2152700" cy="149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61" descr="Mountain Heights Academy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2"/>
          <p:cNvSpPr txBox="1">
            <a:spLocks noGrp="1"/>
          </p:cNvSpPr>
          <p:nvPr>
            <p:ph type="title"/>
          </p:nvPr>
        </p:nvSpPr>
        <p:spPr>
          <a:xfrm>
            <a:off x="196198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Mountain Heights Academy</a:t>
            </a:r>
            <a:endParaRPr sz="2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62"/>
          <p:cNvSpPr txBox="1">
            <a:spLocks noGrp="1"/>
          </p:cNvSpPr>
          <p:nvPr>
            <p:ph type="body" idx="1"/>
          </p:nvPr>
        </p:nvSpPr>
        <p:spPr>
          <a:xfrm>
            <a:off x="196200" y="1340325"/>
            <a:ext cx="58182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Asynchronous courses with content for each week due Friday at 6pm</a:t>
            </a:r>
            <a:br>
              <a:rPr lang="en" sz="1800"/>
            </a:b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Teachers have 4 office hours available to help students and 4 hours for reaching out to students and parents, grading, tinkering with course content, reviewing data, etc.</a:t>
            </a:r>
            <a:br>
              <a:rPr lang="en" sz="1800"/>
            </a:b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Students are provided a laptop to work on</a:t>
            </a:r>
            <a:br>
              <a:rPr lang="en" sz="1800"/>
            </a:b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Curriculum aligns with Utah’s state standards 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3"/>
          <p:cNvSpPr txBox="1">
            <a:spLocks noGrp="1"/>
          </p:cNvSpPr>
          <p:nvPr>
            <p:ph type="title"/>
          </p:nvPr>
        </p:nvSpPr>
        <p:spPr>
          <a:xfrm>
            <a:off x="3651125" y="928375"/>
            <a:ext cx="5275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 sz="3200" b="1" dirty="0">
                <a:latin typeface="Arial"/>
                <a:ea typeface="Arial"/>
                <a:cs typeface="Arial"/>
                <a:sym typeface="Arial"/>
              </a:rPr>
              <a:t>OER Evolution at Mountain Heights Academy</a:t>
            </a:r>
            <a:endParaRPr sz="32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63"/>
          <p:cNvSpPr txBox="1"/>
          <p:nvPr/>
        </p:nvSpPr>
        <p:spPr>
          <a:xfrm>
            <a:off x="3651125" y="1994550"/>
            <a:ext cx="5046300" cy="27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Full course release in MoodleRooms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Lessons added to OER Commons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Open pedagogy OER released for leadership, ed tech, teacher competency, and instructional design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Reset using generative AI, reteaching ID principles/processes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</p:txBody>
      </p:sp>
      <p:pic>
        <p:nvPicPr>
          <p:cNvPr id="356" name="Google Shape;356;p63" descr="Mountain Heights Academy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4"/>
          <p:cNvSpPr txBox="1">
            <a:spLocks noGrp="1"/>
          </p:cNvSpPr>
          <p:nvPr>
            <p:ph type="title"/>
          </p:nvPr>
        </p:nvSpPr>
        <p:spPr>
          <a:xfrm>
            <a:off x="196198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sz="2800" b="1" dirty="0">
                <a:latin typeface="Arial"/>
                <a:ea typeface="Arial"/>
                <a:cs typeface="Arial"/>
                <a:sym typeface="Arial"/>
              </a:rPr>
              <a:t>OER-Enabled, AI-Supported </a:t>
            </a:r>
            <a:endParaRPr sz="28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</a:pPr>
            <a:r>
              <a:rPr lang="en" sz="2800" b="1" dirty="0">
                <a:latin typeface="Arial"/>
                <a:ea typeface="Arial"/>
                <a:cs typeface="Arial"/>
                <a:sym typeface="Arial"/>
              </a:rPr>
              <a:t>Pedagogy</a:t>
            </a:r>
            <a:endParaRPr sz="2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64"/>
          <p:cNvSpPr txBox="1">
            <a:spLocks noGrp="1"/>
          </p:cNvSpPr>
          <p:nvPr>
            <p:ph type="body" idx="1"/>
          </p:nvPr>
        </p:nvSpPr>
        <p:spPr>
          <a:xfrm>
            <a:off x="196200" y="1340325"/>
            <a:ext cx="5818200" cy="37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AI Tool: </a:t>
            </a:r>
            <a:r>
              <a:rPr lang="en" sz="1800" dirty="0" err="1"/>
              <a:t>SchoolAI.com</a:t>
            </a:r>
            <a:r>
              <a:rPr lang="en" sz="1800" dirty="0"/>
              <a:t>, a walled garden, safer for students under 18</a:t>
            </a:r>
            <a:br>
              <a:rPr lang="en" sz="1800" dirty="0"/>
            </a:b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PD on grading and ethical use</a:t>
            </a:r>
            <a:br>
              <a:rPr lang="en" sz="1800" dirty="0"/>
            </a:b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How to communicate appropriately if a student is suspected of using AI inappropriately</a:t>
            </a:r>
            <a:br>
              <a:rPr lang="en" sz="1800" dirty="0"/>
            </a:br>
            <a:endParaRPr sz="1800" dirty="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/>
              <a:t>Using data to create AI-resilient, process-based, or AI-inclusive assignments that deepen critical thinking skills</a:t>
            </a:r>
            <a:endParaRPr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58;p78">
            <a:extLst>
              <a:ext uri="{FF2B5EF4-FFF2-40B4-BE49-F238E27FC236}">
                <a16:creationId xmlns:a16="http://schemas.microsoft.com/office/drawing/2014/main" id="{334D4384-2AAB-3CE2-D6DD-7F4EE7317E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Panel Handout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68" name="Google Shape;368;p65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1B1C1D"/>
                </a:solidFill>
              </a:rPr>
              <a:t>🤖 AI Panel Handout</a:t>
            </a:r>
            <a:r>
              <a:rPr lang="en" sz="1000" b="1" dirty="0">
                <a:solidFill>
                  <a:srgbClr val="1B1C1D"/>
                </a:solidFill>
              </a:rPr>
              <a:t> </a:t>
            </a:r>
            <a:r>
              <a:rPr lang="en" sz="1300" b="1" dirty="0">
                <a:solidFill>
                  <a:srgbClr val="1B1C1D"/>
                </a:solidFill>
              </a:rPr>
              <a:t>November 3, 2025</a:t>
            </a:r>
            <a:endParaRPr sz="1300" b="1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This document summarizes key takeaways, strategies, and expectations from the recent AI Panel discussions regarding the ethical and effective integration of Artificial Intelligence into our courses.</a:t>
            </a:r>
            <a:br>
              <a:rPr lang="en" sz="900" dirty="0">
                <a:solidFill>
                  <a:srgbClr val="1B1C1D"/>
                </a:solidFill>
              </a:rPr>
            </a:br>
            <a:endParaRPr sz="900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1B1C1D"/>
                </a:solidFill>
              </a:rPr>
              <a:t>💡 Core Philosophy</a:t>
            </a:r>
            <a:endParaRPr sz="2200" b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0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AI is Here to Stay:</a:t>
            </a:r>
            <a:r>
              <a:rPr lang="en" sz="1600" dirty="0">
                <a:solidFill>
                  <a:srgbClr val="1B1C1D"/>
                </a:solidFill>
              </a:rPr>
              <a:t> AI is not going anywhere. The focus must be on finding the best ways to </a:t>
            </a:r>
            <a:r>
              <a:rPr lang="en" sz="1600" b="1" dirty="0">
                <a:solidFill>
                  <a:srgbClr val="1B1C1D"/>
                </a:solidFill>
              </a:rPr>
              <a:t>embrace it</a:t>
            </a:r>
            <a:r>
              <a:rPr lang="en" sz="1600" dirty="0">
                <a:solidFill>
                  <a:srgbClr val="1B1C1D"/>
                </a:solidFill>
              </a:rPr>
              <a:t> for educational benefit.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A Collective Responsibility:</a:t>
            </a:r>
            <a:r>
              <a:rPr lang="en" sz="1600" dirty="0">
                <a:solidFill>
                  <a:srgbClr val="1B1C1D"/>
                </a:solidFill>
              </a:rPr>
              <a:t> It is </a:t>
            </a:r>
            <a:r>
              <a:rPr lang="en" sz="1600" b="1" dirty="0">
                <a:solidFill>
                  <a:srgbClr val="1B1C1D"/>
                </a:solidFill>
              </a:rPr>
              <a:t>every teacher's responsibility</a:t>
            </a:r>
            <a:r>
              <a:rPr lang="en" sz="1600" dirty="0">
                <a:solidFill>
                  <a:srgbClr val="1B1C1D"/>
                </a:solidFill>
              </a:rPr>
              <a:t> to determine how to utilize AI in their specific classroom context effectively. This is the core focus of the </a:t>
            </a:r>
            <a:r>
              <a:rPr lang="en" sz="1600" b="1" dirty="0">
                <a:solidFill>
                  <a:srgbClr val="1B1C1D"/>
                </a:solidFill>
              </a:rPr>
              <a:t>assignment redesign</a:t>
            </a:r>
            <a:r>
              <a:rPr lang="en" sz="1600" dirty="0">
                <a:solidFill>
                  <a:srgbClr val="1B1C1D"/>
                </a:solidFill>
              </a:rPr>
              <a:t> work this year.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We Are All Learning:</a:t>
            </a:r>
            <a:r>
              <a:rPr lang="en" sz="1600" dirty="0">
                <a:solidFill>
                  <a:srgbClr val="1B1C1D"/>
                </a:solidFill>
              </a:rPr>
              <a:t> Don't be afraid to try something; if an assignment bombs, revamp it for the next one.</a:t>
            </a:r>
            <a:endParaRPr sz="1600" dirty="0"/>
          </a:p>
        </p:txBody>
      </p:sp>
      <p:pic>
        <p:nvPicPr>
          <p:cNvPr id="369" name="Google Shape;369;p65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8881E8C1-D004-979A-EF02-0109F8F9E2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School AI: Tour Primary Tool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4" name="Google Shape;374;p66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1B1C1D"/>
                </a:solidFill>
              </a:rPr>
              <a:t>🛠️ School AI: Your Primary Tool</a:t>
            </a:r>
            <a:endParaRPr sz="2200" b="1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/>
              <a:t>School AI </a:t>
            </a:r>
            <a:r>
              <a:rPr lang="en" sz="1600" dirty="0">
                <a:solidFill>
                  <a:srgbClr val="1B1C1D"/>
                </a:solidFill>
              </a:rPr>
              <a:t>is the main tool the school is investing in for educational needs.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Walled Garden:</a:t>
            </a:r>
            <a:r>
              <a:rPr lang="en" sz="1600" dirty="0">
                <a:solidFill>
                  <a:srgbClr val="1B1C1D"/>
                </a:solidFill>
              </a:rPr>
              <a:t> School AI is a </a:t>
            </a:r>
            <a:r>
              <a:rPr lang="en" sz="1600" b="1" dirty="0">
                <a:solidFill>
                  <a:srgbClr val="1B1C1D"/>
                </a:solidFill>
              </a:rPr>
              <a:t>"walled garden,"</a:t>
            </a:r>
            <a:r>
              <a:rPr lang="en" sz="1600" dirty="0">
                <a:solidFill>
                  <a:srgbClr val="1B1C1D"/>
                </a:solidFill>
              </a:rPr>
              <a:t> meaning everything inside is </a:t>
            </a:r>
            <a:r>
              <a:rPr lang="en" sz="1600" b="1" dirty="0">
                <a:solidFill>
                  <a:srgbClr val="1B1C1D"/>
                </a:solidFill>
              </a:rPr>
              <a:t>secure and private</a:t>
            </a:r>
            <a:r>
              <a:rPr lang="en" sz="1600" dirty="0">
                <a:solidFill>
                  <a:srgbClr val="1B1C1D"/>
                </a:solidFill>
              </a:rPr>
              <a:t>, you can use it for student data.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Pacing &amp; Practice:</a:t>
            </a:r>
            <a:r>
              <a:rPr lang="en" sz="1600" dirty="0">
                <a:solidFill>
                  <a:srgbClr val="1B1C1D"/>
                </a:solidFill>
              </a:rPr>
              <a:t> Use it regularly and consistently. The more you use it, the better you get.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Dot (2.0):</a:t>
            </a:r>
            <a:r>
              <a:rPr lang="en" sz="1600" dirty="0">
                <a:solidFill>
                  <a:srgbClr val="1B1C1D"/>
                </a:solidFill>
              </a:rPr>
              <a:t> The new AI assistant that </a:t>
            </a:r>
            <a:r>
              <a:rPr lang="en" sz="1600" b="1" dirty="0">
                <a:solidFill>
                  <a:srgbClr val="1B1C1D"/>
                </a:solidFill>
              </a:rPr>
              <a:t>streamlines your workflow</a:t>
            </a:r>
            <a:r>
              <a:rPr lang="en" sz="1600" dirty="0">
                <a:solidFill>
                  <a:srgbClr val="1B1C1D"/>
                </a:solidFill>
              </a:rPr>
              <a:t> and is the unified place for resource creation and problem-solving.</a:t>
            </a:r>
            <a:endParaRPr sz="1600" dirty="0">
              <a:solidFill>
                <a:srgbClr val="1B1C1D"/>
              </a:solidFill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○"/>
            </a:pPr>
            <a:r>
              <a:rPr lang="en" sz="1600" b="1" dirty="0">
                <a:solidFill>
                  <a:srgbClr val="1B1C1D"/>
                </a:solidFill>
              </a:rPr>
              <a:t>Action:</a:t>
            </a:r>
            <a:r>
              <a:rPr lang="en" sz="1600" dirty="0">
                <a:solidFill>
                  <a:srgbClr val="1B1C1D"/>
                </a:solidFill>
              </a:rPr>
              <a:t> Ask </a:t>
            </a:r>
            <a:r>
              <a:rPr lang="en" sz="1600" b="1" dirty="0">
                <a:solidFill>
                  <a:srgbClr val="1B1C1D"/>
                </a:solidFill>
              </a:rPr>
              <a:t>Dot</a:t>
            </a:r>
            <a:r>
              <a:rPr lang="en" sz="1600" dirty="0">
                <a:solidFill>
                  <a:srgbClr val="1B1C1D"/>
                </a:solidFill>
              </a:rPr>
              <a:t> any questions you have about 2.0.</a:t>
            </a:r>
            <a:endParaRPr sz="3500" b="1" dirty="0">
              <a:solidFill>
                <a:srgbClr val="1B1C1D"/>
              </a:solidFill>
            </a:endParaRPr>
          </a:p>
        </p:txBody>
      </p:sp>
      <p:pic>
        <p:nvPicPr>
          <p:cNvPr id="375" name="Google Shape;375;p66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93C716B4-756F-4DD8-4708-9832B0F2EA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Grading &amp; Ethical Use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67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1B1C1D"/>
                </a:solidFill>
              </a:rPr>
              <a:t>✍️ Grading &amp; Ethical Use</a:t>
            </a:r>
            <a:endParaRPr sz="2200" b="1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Using School AI to assist with grading is ethical because it's a closed garden, ensuring student privacy.</a:t>
            </a:r>
            <a:endParaRPr sz="1600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B1C1D"/>
                </a:solidFill>
              </a:rPr>
              <a:t>Using AI as a Grading Tool</a:t>
            </a:r>
            <a:endParaRPr sz="1800" b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Tool, Not Final Outcome:</a:t>
            </a:r>
            <a:r>
              <a:rPr lang="en" sz="1600" dirty="0">
                <a:solidFill>
                  <a:srgbClr val="1B1C1D"/>
                </a:solidFill>
              </a:rPr>
              <a:t> Use AI as a </a:t>
            </a:r>
            <a:r>
              <a:rPr lang="en" sz="1600" b="1" dirty="0">
                <a:solidFill>
                  <a:srgbClr val="1B1C1D"/>
                </a:solidFill>
              </a:rPr>
              <a:t>tool</a:t>
            </a:r>
            <a:r>
              <a:rPr lang="en" sz="1600" dirty="0">
                <a:solidFill>
                  <a:srgbClr val="1B1C1D"/>
                </a:solidFill>
              </a:rPr>
              <a:t>, not the final outcome. You must always </a:t>
            </a:r>
            <a:r>
              <a:rPr lang="en" sz="1600" b="1" dirty="0">
                <a:solidFill>
                  <a:srgbClr val="1B1C1D"/>
                </a:solidFill>
              </a:rPr>
              <a:t>read through, verify, and tweak</a:t>
            </a:r>
            <a:r>
              <a:rPr lang="en" sz="1600" dirty="0">
                <a:solidFill>
                  <a:srgbClr val="1B1C1D"/>
                </a:solidFill>
              </a:rPr>
              <a:t> the feedback and grade before assigning it.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2.0 Strategy: Use Threads for Efficiency:</a:t>
            </a:r>
            <a:r>
              <a:rPr lang="en" sz="1600" dirty="0">
                <a:solidFill>
                  <a:srgbClr val="1B1C1D"/>
                </a:solidFill>
              </a:rPr>
              <a:t> For big, grading-intensive assignments, create a </a:t>
            </a:r>
            <a:r>
              <a:rPr lang="en" sz="1600" b="1" dirty="0">
                <a:solidFill>
                  <a:srgbClr val="1B1C1D"/>
                </a:solidFill>
              </a:rPr>
              <a:t>separate thread (conversation)</a:t>
            </a:r>
            <a:r>
              <a:rPr lang="en" sz="1600" dirty="0">
                <a:solidFill>
                  <a:srgbClr val="1B1C1D"/>
                </a:solidFill>
              </a:rPr>
              <a:t> in Dot. Put your </a:t>
            </a:r>
            <a:r>
              <a:rPr lang="en" sz="1600" b="1" dirty="0">
                <a:solidFill>
                  <a:srgbClr val="1B1C1D"/>
                </a:solidFill>
              </a:rPr>
              <a:t>full, extensive setup </a:t>
            </a:r>
            <a:r>
              <a:rPr lang="en" sz="1600" dirty="0"/>
              <a:t>prompt</a:t>
            </a:r>
            <a:r>
              <a:rPr lang="en" sz="1600" dirty="0">
                <a:solidFill>
                  <a:srgbClr val="1B1C1D"/>
                </a:solidFill>
              </a:rPr>
              <a:t> (rubric, key) in the first message. The prompt is saved, so subsequent student submissions can be graded quickly using the command:</a:t>
            </a:r>
            <a:r>
              <a:rPr lang="en" sz="1600" i="1" dirty="0">
                <a:solidFill>
                  <a:srgbClr val="1B1C1D"/>
                </a:solidFill>
              </a:rPr>
              <a:t> "Grade it the same way."</a:t>
            </a:r>
            <a:endParaRPr sz="1600" i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Grading Time Shift:</a:t>
            </a:r>
            <a:r>
              <a:rPr lang="en" sz="1600" dirty="0">
                <a:solidFill>
                  <a:srgbClr val="1B1C1D"/>
                </a:solidFill>
              </a:rPr>
              <a:t> Grading process-based assignments can be more intensive upfront, but using Dot </a:t>
            </a:r>
            <a:r>
              <a:rPr lang="en" sz="1600" b="1" dirty="0">
                <a:solidFill>
                  <a:srgbClr val="1B1C1D"/>
                </a:solidFill>
              </a:rPr>
              <a:t>counteracts that extra time</a:t>
            </a:r>
            <a:r>
              <a:rPr lang="en" sz="1600" dirty="0">
                <a:solidFill>
                  <a:srgbClr val="1B1C1D"/>
                </a:solidFill>
              </a:rPr>
              <a:t>, leading to significant savings from not worrying about cheating.</a:t>
            </a:r>
            <a:endParaRPr sz="2900" b="1" dirty="0">
              <a:solidFill>
                <a:srgbClr val="1B1C1D"/>
              </a:solidFill>
            </a:endParaRPr>
          </a:p>
        </p:txBody>
      </p:sp>
      <p:pic>
        <p:nvPicPr>
          <p:cNvPr id="381" name="Google Shape;381;p67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B2F492AC-16AB-D154-7FA1-A4D816B945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Confronting Suspected AI Use &amp; Plagiarism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6" name="Google Shape;386;p68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1B1C1D"/>
                </a:solidFill>
              </a:rPr>
              <a:t>🧑‍🎓 Confronting Suspected AI Use &amp; Plagiarism</a:t>
            </a:r>
            <a:endParaRPr sz="2200" b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Curiosity Over Consequence:</a:t>
            </a:r>
            <a:r>
              <a:rPr lang="en" sz="1600" dirty="0">
                <a:solidFill>
                  <a:srgbClr val="1B1C1D"/>
                </a:solidFill>
              </a:rPr>
              <a:t> Always go into the conversation with a </a:t>
            </a:r>
            <a:r>
              <a:rPr lang="en" sz="1600" b="1" dirty="0">
                <a:solidFill>
                  <a:srgbClr val="1B1C1D"/>
                </a:solidFill>
              </a:rPr>
              <a:t>curious mindset</a:t>
            </a:r>
            <a:r>
              <a:rPr lang="en" sz="1600" dirty="0">
                <a:solidFill>
                  <a:srgbClr val="1B1C1D"/>
                </a:solidFill>
              </a:rPr>
              <a:t> rather than a consequential one. Frame it as a </a:t>
            </a:r>
            <a:r>
              <a:rPr lang="en" sz="1600" b="1" dirty="0">
                <a:solidFill>
                  <a:srgbClr val="1B1C1D"/>
                </a:solidFill>
              </a:rPr>
              <a:t>learning experience</a:t>
            </a:r>
            <a:r>
              <a:rPr lang="en" sz="1600" dirty="0">
                <a:solidFill>
                  <a:srgbClr val="1B1C1D"/>
                </a:solidFill>
              </a:rPr>
              <a:t>.</a:t>
            </a:r>
            <a:endParaRPr sz="1600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B1C1D"/>
                </a:solidFill>
              </a:rPr>
              <a:t>Tactics for Verification</a:t>
            </a:r>
            <a:endParaRPr sz="1800" b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AutoNum type="arabicPeriod"/>
            </a:pPr>
            <a:r>
              <a:rPr lang="en" sz="1600" b="1" dirty="0">
                <a:solidFill>
                  <a:srgbClr val="1B1C1D"/>
                </a:solidFill>
              </a:rPr>
              <a:t>Establish a Baseline:</a:t>
            </a:r>
            <a:r>
              <a:rPr lang="en" sz="1600" dirty="0">
                <a:solidFill>
                  <a:srgbClr val="1B1C1D"/>
                </a:solidFill>
              </a:rPr>
              <a:t> Get an initial </a:t>
            </a:r>
            <a:r>
              <a:rPr lang="en" sz="1600" b="1" dirty="0">
                <a:solidFill>
                  <a:srgbClr val="1B1C1D"/>
                </a:solidFill>
              </a:rPr>
              <a:t>writing sample</a:t>
            </a:r>
            <a:r>
              <a:rPr lang="en" sz="1600" dirty="0">
                <a:solidFill>
                  <a:srgbClr val="1B1C1D"/>
                </a:solidFill>
              </a:rPr>
              <a:t> from every student early in the course.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AutoNum type="arabicPeriod"/>
            </a:pPr>
            <a:r>
              <a:rPr lang="en" sz="1600" b="1" dirty="0">
                <a:solidFill>
                  <a:srgbClr val="1B1C1D"/>
                </a:solidFill>
              </a:rPr>
              <a:t>Revision History:</a:t>
            </a:r>
            <a:r>
              <a:rPr lang="en" sz="1600" dirty="0">
                <a:solidFill>
                  <a:srgbClr val="1B1C1D"/>
                </a:solidFill>
              </a:rPr>
              <a:t> Use </a:t>
            </a:r>
            <a:r>
              <a:rPr lang="en" sz="1600" b="1" dirty="0">
                <a:solidFill>
                  <a:srgbClr val="1B1C1D"/>
                </a:solidFill>
              </a:rPr>
              <a:t>Revision History</a:t>
            </a:r>
            <a:r>
              <a:rPr lang="en" sz="1600" dirty="0">
                <a:solidFill>
                  <a:srgbClr val="1B1C1D"/>
                </a:solidFill>
              </a:rPr>
              <a:t> to see time spent and whether students copied/pasted.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AutoNum type="arabicPeriod"/>
            </a:pPr>
            <a:r>
              <a:rPr lang="en" sz="1600" b="1" dirty="0">
                <a:solidFill>
                  <a:srgbClr val="1B1C1D"/>
                </a:solidFill>
              </a:rPr>
              <a:t>Real-Time Chat:</a:t>
            </a:r>
            <a:r>
              <a:rPr lang="en" sz="1600" dirty="0">
                <a:solidFill>
                  <a:srgbClr val="1B1C1D"/>
                </a:solidFill>
              </a:rPr>
              <a:t> Use a </a:t>
            </a:r>
            <a:r>
              <a:rPr lang="en" sz="1600" b="1" dirty="0">
                <a:solidFill>
                  <a:srgbClr val="1B1C1D"/>
                </a:solidFill>
              </a:rPr>
              <a:t>real-time chat conversation</a:t>
            </a:r>
            <a:r>
              <a:rPr lang="en" sz="1600" dirty="0">
                <a:solidFill>
                  <a:srgbClr val="1B1C1D"/>
                </a:solidFill>
              </a:rPr>
              <a:t> with the student to verify if their spontaneous writing style matches their submitted work.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AutoNum type="arabicPeriod"/>
            </a:pPr>
            <a:r>
              <a:rPr lang="en" sz="1600" b="1" dirty="0">
                <a:solidFill>
                  <a:srgbClr val="1B1C1D"/>
                </a:solidFill>
              </a:rPr>
              <a:t>Focus on Requirements:</a:t>
            </a:r>
            <a:r>
              <a:rPr lang="en" sz="1600" dirty="0">
                <a:solidFill>
                  <a:srgbClr val="1B1C1D"/>
                </a:solidFill>
              </a:rPr>
              <a:t> Instead of saying, "You cheated," say, </a:t>
            </a:r>
            <a:r>
              <a:rPr lang="en" sz="1600" i="1" dirty="0">
                <a:solidFill>
                  <a:srgbClr val="1B1C1D"/>
                </a:solidFill>
              </a:rPr>
              <a:t>"You didn't use the resources (or follow the process) in your answer. Please redo this."</a:t>
            </a:r>
            <a:r>
              <a:rPr lang="en" sz="1600" dirty="0">
                <a:solidFill>
                  <a:srgbClr val="1B1C1D"/>
                </a:solidFill>
              </a:rPr>
              <a:t> This forces them to engage with the core goals of the assignment.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AutoNum type="arabicPeriod"/>
            </a:pPr>
            <a:r>
              <a:rPr lang="en" sz="1600" b="1" dirty="0">
                <a:solidFill>
                  <a:srgbClr val="1B1C1D"/>
                </a:solidFill>
              </a:rPr>
              <a:t>Use Policy:</a:t>
            </a:r>
            <a:r>
              <a:rPr lang="en" sz="1600" dirty="0">
                <a:solidFill>
                  <a:srgbClr val="1B1C1D"/>
                </a:solidFill>
              </a:rPr>
              <a:t> Follow steps in </a:t>
            </a:r>
            <a:r>
              <a:rPr lang="en" sz="1600" dirty="0"/>
              <a:t>SOP: AI Integration Guide for Teachers</a:t>
            </a:r>
            <a:endParaRPr sz="2900" b="1" dirty="0">
              <a:solidFill>
                <a:srgbClr val="1B1C1D"/>
              </a:solidFill>
            </a:endParaRPr>
          </a:p>
        </p:txBody>
      </p:sp>
      <p:pic>
        <p:nvPicPr>
          <p:cNvPr id="387" name="Google Shape;387;p68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8CC616BF-F047-939B-964D-FA82B9AB68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Addressing Cheating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2" name="Google Shape;392;p69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B1C1D"/>
                </a:solidFill>
              </a:rPr>
              <a:t>Addressing Cheating</a:t>
            </a:r>
            <a:endParaRPr sz="1800" b="1" dirty="0">
              <a:solidFill>
                <a:srgbClr val="1B1C1D"/>
              </a:solidFill>
            </a:endParaRPr>
          </a:p>
          <a:p>
            <a:pPr marL="4953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AI Detection is Flawed:</a:t>
            </a:r>
            <a:r>
              <a:rPr lang="en" sz="1600" dirty="0">
                <a:solidFill>
                  <a:srgbClr val="1B1C1D"/>
                </a:solidFill>
              </a:rPr>
              <a:t> AI checker tools (like Zero GPT, </a:t>
            </a:r>
            <a:r>
              <a:rPr lang="en" sz="1600" dirty="0" err="1">
                <a:solidFill>
                  <a:srgbClr val="1B1C1D"/>
                </a:solidFill>
              </a:rPr>
              <a:t>PlagiarismCheck.org</a:t>
            </a:r>
            <a:r>
              <a:rPr lang="en" sz="1600" dirty="0">
                <a:solidFill>
                  <a:srgbClr val="1B1C1D"/>
                </a:solidFill>
              </a:rPr>
              <a:t>) are </a:t>
            </a:r>
            <a:r>
              <a:rPr lang="en" sz="1600" b="1" dirty="0">
                <a:solidFill>
                  <a:srgbClr val="1B1C1D"/>
                </a:solidFill>
              </a:rPr>
              <a:t>not completely accurate</a:t>
            </a:r>
            <a:r>
              <a:rPr lang="en" sz="1600" dirty="0">
                <a:solidFill>
                  <a:srgbClr val="1B1C1D"/>
                </a:solidFill>
              </a:rPr>
              <a:t> and can be wrong. Treat them as one piece of information, not definitive proof.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Cheating Rate Unchanged:</a:t>
            </a:r>
            <a:r>
              <a:rPr lang="en" sz="1600" dirty="0">
                <a:solidFill>
                  <a:srgbClr val="1B1C1D"/>
                </a:solidFill>
              </a:rPr>
              <a:t> Studies suggest that the </a:t>
            </a:r>
            <a:r>
              <a:rPr lang="en" sz="1600" b="1" dirty="0">
                <a:solidFill>
                  <a:srgbClr val="1B1C1D"/>
                </a:solidFill>
              </a:rPr>
              <a:t>percentage of students cheating has remained largely unchanged</a:t>
            </a:r>
            <a:r>
              <a:rPr lang="en" sz="1600" dirty="0">
                <a:solidFill>
                  <a:srgbClr val="1B1C1D"/>
                </a:solidFill>
              </a:rPr>
              <a:t> since the emergence of AI. If a cheater is going to cheat, they will find a way.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Reduce Incentive, Not Eliminate Risk:</a:t>
            </a:r>
            <a:r>
              <a:rPr lang="en" sz="1600" dirty="0">
                <a:solidFill>
                  <a:srgbClr val="1B1C1D"/>
                </a:solidFill>
              </a:rPr>
              <a:t> Acknowledge you cannot make things </a:t>
            </a:r>
            <a:r>
              <a:rPr lang="en" sz="1600" b="1" dirty="0">
                <a:solidFill>
                  <a:srgbClr val="1B1C1D"/>
                </a:solidFill>
              </a:rPr>
              <a:t>100% AI-proof</a:t>
            </a:r>
            <a:r>
              <a:rPr lang="en" sz="1600" dirty="0">
                <a:solidFill>
                  <a:srgbClr val="1B1C1D"/>
                </a:solidFill>
              </a:rPr>
              <a:t>. Your goal is to </a:t>
            </a:r>
            <a:r>
              <a:rPr lang="en" sz="1600" b="1" dirty="0">
                <a:solidFill>
                  <a:srgbClr val="1B1C1D"/>
                </a:solidFill>
              </a:rPr>
              <a:t>reduce the incentive</a:t>
            </a:r>
            <a:r>
              <a:rPr lang="en" sz="1600" dirty="0">
                <a:solidFill>
                  <a:srgbClr val="1B1C1D"/>
                </a:solidFill>
              </a:rPr>
              <a:t> and make </a:t>
            </a:r>
            <a:r>
              <a:rPr lang="en" sz="1600" b="1" dirty="0">
                <a:solidFill>
                  <a:srgbClr val="1B1C1D"/>
                </a:solidFill>
              </a:rPr>
              <a:t>authentic engagement the easiest path</a:t>
            </a:r>
            <a:r>
              <a:rPr lang="en" sz="1600" dirty="0">
                <a:solidFill>
                  <a:srgbClr val="1B1C1D"/>
                </a:solidFill>
              </a:rPr>
              <a:t> for students.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Final Responsibility:</a:t>
            </a:r>
            <a:r>
              <a:rPr lang="en" sz="1600" dirty="0">
                <a:solidFill>
                  <a:srgbClr val="1B1C1D"/>
                </a:solidFill>
              </a:rPr>
              <a:t> Do your best to design engaging, process-based assignments, and then </a:t>
            </a:r>
            <a:r>
              <a:rPr lang="en" sz="1600" b="1" dirty="0">
                <a:solidFill>
                  <a:srgbClr val="1B1C1D"/>
                </a:solidFill>
              </a:rPr>
              <a:t>let go of the stress</a:t>
            </a:r>
            <a:r>
              <a:rPr lang="en" sz="1600" dirty="0">
                <a:solidFill>
                  <a:srgbClr val="1B1C1D"/>
                </a:solidFill>
              </a:rPr>
              <a:t> of catching every cheater. Students and parents bear the ultimate responsibility for their own learning.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B1C1D"/>
              </a:buClr>
              <a:buSzPts val="1600"/>
              <a:buChar char="●"/>
            </a:pPr>
            <a:r>
              <a:rPr lang="en" sz="1600" b="1" dirty="0">
                <a:solidFill>
                  <a:srgbClr val="1B1C1D"/>
                </a:solidFill>
              </a:rPr>
              <a:t>Parent Communication:</a:t>
            </a:r>
            <a:r>
              <a:rPr lang="en" sz="1600" dirty="0">
                <a:solidFill>
                  <a:srgbClr val="1B1C1D"/>
                </a:solidFill>
              </a:rPr>
              <a:t> When discussing inappropriate use with a parent, </a:t>
            </a:r>
            <a:r>
              <a:rPr lang="en" sz="1600" b="1" dirty="0">
                <a:solidFill>
                  <a:srgbClr val="1B1C1D"/>
                </a:solidFill>
              </a:rPr>
              <a:t>email them all the evidence/data first</a:t>
            </a:r>
            <a:r>
              <a:rPr lang="en" sz="1600" dirty="0">
                <a:solidFill>
                  <a:srgbClr val="1B1C1D"/>
                </a:solidFill>
              </a:rPr>
              <a:t> before calling. Then, call and maintain a curious tone, asking: "Is there any data that I am missing?"</a:t>
            </a:r>
            <a:endParaRPr sz="2700" b="1" dirty="0">
              <a:solidFill>
                <a:srgbClr val="1B1C1D"/>
              </a:solidFill>
            </a:endParaRPr>
          </a:p>
        </p:txBody>
      </p:sp>
      <p:pic>
        <p:nvPicPr>
          <p:cNvPr id="393" name="Google Shape;393;p69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1C5F34D7-BF1F-D16F-D9DD-543FE80CF1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AI-Resilient Assignments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98" name="Google Shape;398;p70" descr="Decorative"/>
          <p:cNvSpPr txBox="1">
            <a:spLocks noGrp="1"/>
          </p:cNvSpPr>
          <p:nvPr>
            <p:ph type="body" idx="1"/>
          </p:nvPr>
        </p:nvSpPr>
        <p:spPr>
          <a:xfrm>
            <a:off x="628650" y="334002"/>
            <a:ext cx="7886700" cy="4298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1B1C1D"/>
                </a:solidFill>
              </a:rPr>
              <a:t>⭐ AI-Resilient Assignments</a:t>
            </a:r>
            <a:endParaRPr sz="2200" b="1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AI-Resilient Assignments are not just hard for AI; they focus on skills that emphasize </a:t>
            </a:r>
            <a:r>
              <a:rPr lang="en" sz="1600" b="1" dirty="0">
                <a:solidFill>
                  <a:srgbClr val="1B1C1D"/>
                </a:solidFill>
              </a:rPr>
              <a:t>uniquely human capabilities</a:t>
            </a:r>
            <a:r>
              <a:rPr lang="en" sz="1600" dirty="0">
                <a:solidFill>
                  <a:srgbClr val="1B1C1D"/>
                </a:solidFill>
              </a:rPr>
              <a:t>. See the “</a:t>
            </a:r>
            <a:r>
              <a:rPr lang="en" sz="1600" dirty="0"/>
              <a:t>AI-Resilient Assignments</a:t>
            </a:r>
            <a:r>
              <a:rPr lang="en" sz="1600" dirty="0">
                <a:solidFill>
                  <a:srgbClr val="1B1C1D"/>
                </a:solidFill>
              </a:rPr>
              <a:t>” section of the playbook for examples of what this looks like. </a:t>
            </a:r>
            <a:endParaRPr sz="1600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AI-Resilient assignments should aim to do one of two things: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B1C1D"/>
              </a:buClr>
              <a:buSzPts val="1800"/>
              <a:buAutoNum type="arabicPeriod"/>
            </a:pPr>
            <a:r>
              <a:rPr lang="en" sz="1800" dirty="0"/>
              <a:t>Process-Based </a:t>
            </a:r>
            <a:r>
              <a:rPr lang="en" sz="1800" b="1" dirty="0">
                <a:solidFill>
                  <a:srgbClr val="1B1C1D"/>
                </a:solidFill>
              </a:rPr>
              <a:t>(Emphasizing Human Skills)</a:t>
            </a:r>
            <a:endParaRPr sz="1800" b="1" dirty="0">
              <a:solidFill>
                <a:srgbClr val="1B1C1D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These tasks require students to log their steps, show iterations, and reflect.</a:t>
            </a:r>
            <a:endParaRPr sz="1600" dirty="0">
              <a:solidFill>
                <a:srgbClr val="1B1C1D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B1C1D"/>
              </a:buClr>
              <a:buSzPts val="1800"/>
              <a:buAutoNum type="arabicPeriod"/>
            </a:pPr>
            <a:r>
              <a:rPr lang="en" sz="1800" b="1" dirty="0">
                <a:solidFill>
                  <a:srgbClr val="1B1C1D"/>
                </a:solidFill>
              </a:rPr>
              <a:t>Deepen </a:t>
            </a:r>
            <a:r>
              <a:rPr lang="en" sz="1800" dirty="0"/>
              <a:t>Critical Thinking </a:t>
            </a:r>
            <a:r>
              <a:rPr lang="en" sz="1800" b="1" dirty="0">
                <a:solidFill>
                  <a:srgbClr val="1B1C1D"/>
                </a:solidFill>
              </a:rPr>
              <a:t>(Using AI for Deeper Learning)</a:t>
            </a:r>
            <a:endParaRPr sz="1800" b="1" dirty="0">
              <a:solidFill>
                <a:srgbClr val="1B1C1D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1C1D"/>
                </a:solidFill>
              </a:rPr>
              <a:t>These tasks require students to critique AI outputs and build AI literacy.</a:t>
            </a:r>
            <a:endParaRPr sz="1600" dirty="0">
              <a:solidFill>
                <a:srgbClr val="1B1C1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1B1C1D"/>
                </a:solidFill>
              </a:rPr>
              <a:t>5-star Assignments and AI-Ready Best Practices</a:t>
            </a:r>
            <a:endParaRPr sz="1800" b="1" dirty="0">
              <a:solidFill>
                <a:srgbClr val="1B1C1D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1200"/>
              </a:spcAft>
              <a:buClr>
                <a:srgbClr val="1B1C1D"/>
              </a:buClr>
              <a:buSzPts val="1600"/>
              <a:buChar char="●"/>
            </a:pPr>
            <a:r>
              <a:rPr lang="en" sz="1600" dirty="0">
                <a:solidFill>
                  <a:srgbClr val="1B1C1D"/>
                </a:solidFill>
              </a:rPr>
              <a:t>See the “</a:t>
            </a:r>
            <a:r>
              <a:rPr lang="en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 Final Checks: AI‑Ready Best Practices</a:t>
            </a:r>
            <a:r>
              <a:rPr lang="en" sz="1600" dirty="0">
                <a:solidFill>
                  <a:srgbClr val="1B1C1D"/>
                </a:solidFill>
              </a:rPr>
              <a:t>” section of the playbook for a checklist of items that 5-star assignments have. </a:t>
            </a:r>
            <a:endParaRPr sz="2700" b="1" dirty="0">
              <a:solidFill>
                <a:srgbClr val="1B1C1D"/>
              </a:solidFill>
            </a:endParaRPr>
          </a:p>
        </p:txBody>
      </p:sp>
      <p:pic>
        <p:nvPicPr>
          <p:cNvPr id="399" name="Google Shape;399;p70" descr="Mountain Heights Academy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1"/>
          <p:cNvSpPr txBox="1">
            <a:spLocks noGrp="1"/>
          </p:cNvSpPr>
          <p:nvPr>
            <p:ph type="title"/>
          </p:nvPr>
        </p:nvSpPr>
        <p:spPr>
          <a:xfrm>
            <a:off x="3651125" y="928375"/>
            <a:ext cx="5275800" cy="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Teacher Workflow &amp; Examples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71"/>
          <p:cNvSpPr txBox="1"/>
          <p:nvPr/>
        </p:nvSpPr>
        <p:spPr>
          <a:xfrm>
            <a:off x="3651125" y="1994550"/>
            <a:ext cx="5046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.</a:t>
            </a:r>
            <a:endParaRPr sz="2100">
              <a:solidFill>
                <a:srgbClr val="FFFFFF"/>
              </a:solidFill>
            </a:endParaRPr>
          </a:p>
        </p:txBody>
      </p:sp>
      <p:pic>
        <p:nvPicPr>
          <p:cNvPr id="407" name="Google Shape;407;p71" descr="Mountain Heights Academy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22A9C656-67E7-62A3-2BA4-50200DB049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&amp; Teacher Workflow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2" name="Google Shape;412;p72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3" name="Google Shape;413;p72"/>
          <p:cNvGraphicFramePr/>
          <p:nvPr>
            <p:extLst>
              <p:ext uri="{D42A27DB-BD31-4B8C-83A1-F6EECF244321}">
                <p14:modId xmlns:p14="http://schemas.microsoft.com/office/powerpoint/2010/main" val="3031997084"/>
              </p:ext>
            </p:extLst>
          </p:nvPr>
        </p:nvGraphicFramePr>
        <p:xfrm>
          <a:off x="608591" y="0"/>
          <a:ext cx="7926800" cy="4999860"/>
        </p:xfrm>
        <a:graphic>
          <a:graphicData uri="http://schemas.openxmlformats.org/drawingml/2006/table">
            <a:tbl>
              <a:tblPr firstRow="1">
                <a:noFill/>
                <a:tableStyleId>{C4B41C13-B30C-48C0-BEED-A339F08DC484}</a:tableStyleId>
              </a:tblPr>
              <a:tblGrid>
                <a:gridCol w="79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7100">
                <a:tc>
                  <a:txBody>
                    <a:bodyPr/>
                    <a:lstStyle/>
                    <a:p>
                      <a:pPr marL="13716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 </a:t>
                      </a:r>
                      <a:r>
                        <a:rPr lang="en" sz="15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AI &amp; Teacher Workflow</a:t>
                      </a:r>
                      <a:endParaRPr sz="1500" b="1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1371600" lvl="0" indent="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How AI can streamline your overall teaching process, communication and collaboration.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</a:txBody>
                  <a:tcPr marL="63500" marR="63500" marT="63500" marB="63500">
                    <a:lnL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160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Assessment &amp; Feedback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Quiz Creation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Auto-generate quiz questions and </a:t>
                      </a:r>
                      <a:r>
                        <a:rPr lang="en" sz="1200" u="none" dirty="0">
                          <a:sym typeface="Droid Sans"/>
                        </a:rPr>
                        <a:t>specific feedback 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for each answer.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Personalized Feedback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Generate </a:t>
                      </a:r>
                      <a:r>
                        <a:rPr lang="en" sz="1200" dirty="0">
                          <a:sym typeface="Droid Sans"/>
                        </a:rPr>
                        <a:t>rough-draft feedback 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on student submissions.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Course Organization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Content Summarization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Summarize or reorganize materials for clarity and flow.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Tiering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Adapt and scaffold assignments, readings, or assessments for tiers.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600" dirty="0">
                        <a:solidFill>
                          <a:srgbClr val="1C2024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Communication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Newsletters &amp; Announcements.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 Draft communications with AI-generated templates.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Translation.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 Translate content for multilingual students/families.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Positive Messaging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Suggest constructive phrasing for sensitive/crucial conversations.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Collaboration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Brainstorming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Generate project-based learning ideas, cross-curricular activities, etc.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Meeting Support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Summarize meeting notes and creation action item lists for PLCs or department meetings from meeting transcripts. 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Efficiency Tips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Prompt Logging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Keep a list of effective prompts for future use.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11D3459E-40EB-9997-499A-FA86D5ED5F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Using AI for Content Creation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18" name="Google Shape;418;p73"/>
          <p:cNvGraphicFramePr/>
          <p:nvPr>
            <p:extLst>
              <p:ext uri="{D42A27DB-BD31-4B8C-83A1-F6EECF244321}">
                <p14:modId xmlns:p14="http://schemas.microsoft.com/office/powerpoint/2010/main" val="2412298033"/>
              </p:ext>
            </p:extLst>
          </p:nvPr>
        </p:nvGraphicFramePr>
        <p:xfrm>
          <a:off x="608591" y="0"/>
          <a:ext cx="7926800" cy="4999860"/>
        </p:xfrm>
        <a:graphic>
          <a:graphicData uri="http://schemas.openxmlformats.org/drawingml/2006/table">
            <a:tbl>
              <a:tblPr firstRow="1">
                <a:noFill/>
                <a:tableStyleId>{C4B41C13-B30C-48C0-BEED-A339F08DC484}</a:tableStyleId>
              </a:tblPr>
              <a:tblGrid>
                <a:gridCol w="79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7100">
                <a:tc>
                  <a:txBody>
                    <a:bodyPr/>
                    <a:lstStyle/>
                    <a:p>
                      <a:pPr marL="13716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 </a:t>
                      </a:r>
                      <a:r>
                        <a:rPr lang="en" b="1"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AI &amp; Teacher Workflow</a:t>
                      </a:r>
                      <a:endParaRPr b="1"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  <a:p>
                      <a:pPr marL="1371600" lvl="0" indent="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How AI can streamline your overall teaching process, communication and collaboration.</a:t>
                      </a:r>
                      <a:endParaRPr sz="1100"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</a:txBody>
                  <a:tcPr marL="63500" marR="63500" marT="63500" marB="63500">
                    <a:lnL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1600">
                <a:tc>
                  <a:txBody>
                    <a:bodyPr/>
                    <a:lstStyle/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Assessment &amp; Feedback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Quiz Creation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Auto-generate quiz questions and </a:t>
                      </a:r>
                      <a:r>
                        <a:rPr lang="en" sz="1200" u="sng" dirty="0">
                          <a:solidFill>
                            <a:srgbClr val="1155CC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specific feedback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 for each answer.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Personalized Feedback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Generate </a:t>
                      </a:r>
                      <a:r>
                        <a:rPr lang="en" sz="1200" u="sng" dirty="0">
                          <a:solidFill>
                            <a:srgbClr val="1155CC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rough-draft feedback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 on student submissions.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Course Organization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Content Summarization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Summarize or reorganize materials for clarity and flow.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Tiering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Adapt and scaffold assignments, readings, or assessments for tiers.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endParaRPr sz="600" dirty="0">
                        <a:solidFill>
                          <a:srgbClr val="1C2024"/>
                        </a:solidFill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Communication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Newsletters &amp; Announcements.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 Draft communications with AI-generated templates.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Translation.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 Translate content for multilingual students/families.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Positive Messaging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Suggest constructive phrasing for sensitive/crucial conversations.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Collaboration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Brainstorming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Generate project-based learning ideas, cross-curricular activities, etc.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Meeting Support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Summarize meeting notes and creation action item lists for PLCs or department meetings from meeting transcripts. 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endParaRPr sz="1200" dirty="0">
                        <a:solidFill>
                          <a:srgbClr val="1C2024"/>
                        </a:solidFill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  <a:p>
                      <a:pPr marL="457200" lvl="0" indent="0" algn="l" rtl="0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Efficiency Tips</a:t>
                      </a:r>
                      <a:b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</a:br>
                      <a:r>
                        <a:rPr lang="en" sz="1200" b="1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Prompt Logging</a:t>
                      </a:r>
                      <a:r>
                        <a:rPr lang="en" sz="1200" dirty="0">
                          <a:solidFill>
                            <a:srgbClr val="1C2024"/>
                          </a:solidFill>
                          <a:latin typeface="Droid Sans"/>
                          <a:ea typeface="Droid Sans"/>
                          <a:cs typeface="Droid Sans"/>
                          <a:sym typeface="Droid Sans"/>
                        </a:rPr>
                        <a:t>. Keep a list of effective prompts for future use.</a:t>
                      </a:r>
                      <a:endParaRPr sz="1200" dirty="0">
                        <a:latin typeface="Droid Sans"/>
                        <a:ea typeface="Droid Sans"/>
                        <a:cs typeface="Droid Sans"/>
                        <a:sym typeface="Droid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20" name="Google Shape;420;p73"/>
          <p:cNvGraphicFramePr/>
          <p:nvPr>
            <p:extLst>
              <p:ext uri="{D42A27DB-BD31-4B8C-83A1-F6EECF244321}">
                <p14:modId xmlns:p14="http://schemas.microsoft.com/office/powerpoint/2010/main" val="2913414999"/>
              </p:ext>
            </p:extLst>
          </p:nvPr>
        </p:nvGraphicFramePr>
        <p:xfrm>
          <a:off x="608600" y="0"/>
          <a:ext cx="7926800" cy="5143500"/>
        </p:xfrm>
        <a:graphic>
          <a:graphicData uri="http://schemas.openxmlformats.org/drawingml/2006/table">
            <a:tbl>
              <a:tblPr firstRow="1">
                <a:noFill/>
                <a:tableStyleId>{C4B41C13-B30C-48C0-BEED-A339F08DC484}</a:tableStyleId>
              </a:tblPr>
              <a:tblGrid>
                <a:gridCol w="79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7845">
                <a:tc>
                  <a:txBody>
                    <a:bodyPr/>
                    <a:lstStyle/>
                    <a:p>
                      <a:pPr marL="137160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 </a:t>
                      </a:r>
                      <a:r>
                        <a:rPr lang="en" sz="15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Using AI for Content Creation</a:t>
                      </a:r>
                      <a:endParaRPr sz="1500" b="1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1371600" lvl="0" indent="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How AI can help you create instructional materials, assessments, and differentiated resources directly for student use.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</a:txBody>
                  <a:tcPr marL="63500" marR="63500" marT="63500" marB="63500">
                    <a:lnL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5655">
                <a:tc>
                  <a:txBody>
                    <a:bodyPr/>
                    <a:lstStyle/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Utilize </a:t>
                      </a:r>
                      <a:r>
                        <a:rPr lang="en" sz="1200" dirty="0">
                          <a:sym typeface="Droid Sans"/>
                        </a:rPr>
                        <a:t>SchoolAI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 to draft assignments, then review for accuracy and tone to ensure the content matches your voice and course style. Examples of what AI can help you with: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13716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Exemplars &amp; Models. 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Create sample assignments and model responses for students.</a:t>
                      </a:r>
                      <a:b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b="1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Content Generation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Create effective content for a Genially Hotspot, slideshow, assignment instructions, or video script.</a:t>
                      </a:r>
                      <a:b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Activity Creation and Lesson Planning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Plug in a standard and have AI draft a related activity, outlines, unit plans, or activity instructions.</a:t>
                      </a:r>
                      <a:b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Assessment Items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Incorporate MAP-style questions or create quick, non-graded formative assessments.</a:t>
                      </a:r>
                      <a:b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Differentiation</a:t>
                      </a:r>
                      <a:r>
                        <a:rPr lang="en" sz="1200" dirty="0"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Reduce word count and Lexile level for tiered students, or generate prompts at different difficulty levels.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3D85C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19" name="Google Shape;419;p73" descr="Mountain Heights Academy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58;p78">
            <a:extLst>
              <a:ext uri="{FF2B5EF4-FFF2-40B4-BE49-F238E27FC236}">
                <a16:creationId xmlns:a16="http://schemas.microsoft.com/office/drawing/2014/main" id="{BD7DA122-7540-4116-339D-0087CC63D1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000" b="1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Using AI for Content Creation continued</a:t>
            </a:r>
            <a:endParaRPr sz="3000" b="1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426" name="Google Shape;426;p74"/>
          <p:cNvGraphicFramePr/>
          <p:nvPr>
            <p:extLst>
              <p:ext uri="{D42A27DB-BD31-4B8C-83A1-F6EECF244321}">
                <p14:modId xmlns:p14="http://schemas.microsoft.com/office/powerpoint/2010/main" val="4027976697"/>
              </p:ext>
            </p:extLst>
          </p:nvPr>
        </p:nvGraphicFramePr>
        <p:xfrm>
          <a:off x="608600" y="696075"/>
          <a:ext cx="7926800" cy="2814568"/>
        </p:xfrm>
        <a:graphic>
          <a:graphicData uri="http://schemas.openxmlformats.org/drawingml/2006/table">
            <a:tbl>
              <a:tblPr firstRow="1">
                <a:noFill/>
                <a:tableStyleId>{C4B41C13-B30C-48C0-BEED-A339F08DC484}</a:tableStyleId>
              </a:tblPr>
              <a:tblGrid>
                <a:gridCol w="792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14568">
                <a:tc>
                  <a:txBody>
                    <a:bodyPr/>
                    <a:lstStyle/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Video-to-Question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Create questions from videos.</a:t>
                      </a:r>
                      <a:b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Tiered Rewrites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Rewrite materials at a #</a:t>
                      </a:r>
                      <a:r>
                        <a:rPr lang="en" sz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th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-grade reading level (or other levels as needed).</a:t>
                      </a: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Course Outlines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Generate rough drafts of a 10-week course outline based on your standards.</a:t>
                      </a:r>
                      <a:b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Assignment Prompts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Differentiate assignments with varied writing prompts on the same content.</a:t>
                      </a:r>
                      <a:b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Rubric Creation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Draft rubrics for summative assessment or final projects.</a:t>
                      </a:r>
                      <a:b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</a:br>
                      <a:endParaRPr sz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  <a:p>
                      <a:pPr marL="9144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Real-World Applications</a:t>
                      </a:r>
                      <a:r>
                        <a:rPr lang="en" sz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Droid Sans"/>
                          <a:cs typeface="Arial" panose="020B0604020202020204" pitchFamily="34" charset="0"/>
                          <a:sym typeface="Droid Sans"/>
                        </a:rPr>
                        <a:t>. Brainstorm examples that connect academic concepts to authentic, real-life situations.</a:t>
                      </a:r>
                      <a:endParaRPr sz="1200" dirty="0">
                        <a:latin typeface="Arial" panose="020B0604020202020204" pitchFamily="34" charset="0"/>
                        <a:ea typeface="Droid Sans"/>
                        <a:cs typeface="Arial" panose="020B0604020202020204" pitchFamily="34" charset="0"/>
                        <a:sym typeface="Droid Sans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25" name="Google Shape;425;p74" descr="Mountain Heights Academy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05588" y="4359351"/>
            <a:ext cx="617637" cy="6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75"/>
          <p:cNvSpPr txBox="1">
            <a:spLocks noGrp="1"/>
          </p:cNvSpPr>
          <p:nvPr>
            <p:ph type="title"/>
          </p:nvPr>
        </p:nvSpPr>
        <p:spPr>
          <a:xfrm>
            <a:off x="3651125" y="325797"/>
            <a:ext cx="5275800" cy="6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Resources 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75"/>
          <p:cNvSpPr txBox="1"/>
          <p:nvPr/>
        </p:nvSpPr>
        <p:spPr>
          <a:xfrm>
            <a:off x="3685625" y="1106875"/>
            <a:ext cx="5206800" cy="3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OER + Generative AI </a:t>
            </a:r>
            <a:endParaRPr sz="18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Overview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LINK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</a:rPr>
              <a:t>OER-enabled AI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5"/>
              </a:rPr>
              <a:t>LINK</a:t>
            </a:r>
            <a:r>
              <a:rPr lang="en" sz="1800">
                <a:solidFill>
                  <a:schemeClr val="dk1"/>
                </a:solidFill>
              </a:rPr>
              <a:t> 		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434" name="Google Shape;434;p75" descr="QR code linking to https://docs.google.com/document/d/1WuFbHUrcY6L3V7F1FPVjV8XWMKyMz56SEPHeHUutMPE/edit?usp=sharing" title="Screenshot 2025-11-11 at 3.25.42 PM.png"/>
          <p:cNvPicPr preferRelativeResize="0"/>
          <p:nvPr/>
        </p:nvPicPr>
        <p:blipFill rotWithShape="1">
          <a:blip r:embed="rId6">
            <a:alphaModFix/>
          </a:blip>
          <a:srcRect b="5891"/>
          <a:stretch/>
        </p:blipFill>
        <p:spPr>
          <a:xfrm>
            <a:off x="6506775" y="457725"/>
            <a:ext cx="2200950" cy="20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75" descr="QR code linking to https://docs.google.com/document/d/1TQKwfz5DDWUDb65QwZMUlGESRdVpOKB-uJQOR32xTPE/edit?usp=sharing" title="Screenshot 2025-11-11 at 3.36.35 PM.png"/>
          <p:cNvPicPr preferRelativeResize="0"/>
          <p:nvPr/>
        </p:nvPicPr>
        <p:blipFill rotWithShape="1">
          <a:blip r:embed="rId7">
            <a:alphaModFix/>
          </a:blip>
          <a:srcRect b="1787"/>
          <a:stretch/>
        </p:blipFill>
        <p:spPr>
          <a:xfrm>
            <a:off x="6666841" y="3003272"/>
            <a:ext cx="1966799" cy="1942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6"/>
          <p:cNvSpPr txBox="1">
            <a:spLocks noGrp="1"/>
          </p:cNvSpPr>
          <p:nvPr>
            <p:ph type="title"/>
          </p:nvPr>
        </p:nvSpPr>
        <p:spPr>
          <a:xfrm>
            <a:off x="3651125" y="928384"/>
            <a:ext cx="5275800" cy="22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Improving Worldwide Learning Opportunities: Mobile, Universal AI &amp; AI Tutors, AI+OER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76"/>
          <p:cNvSpPr txBox="1"/>
          <p:nvPr/>
        </p:nvSpPr>
        <p:spPr>
          <a:xfrm>
            <a:off x="3651125" y="3248884"/>
            <a:ext cx="43593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Brandon Muramatsu</a:t>
            </a:r>
            <a:br>
              <a:rPr lang="en" sz="1700"/>
            </a:br>
            <a:r>
              <a:rPr lang="en" sz="1700"/>
              <a:t>Massachusetts Institute of Technology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Massachusetts, United States</a:t>
            </a:r>
            <a:endParaRPr sz="1700"/>
          </a:p>
        </p:txBody>
      </p:sp>
      <p:pic>
        <p:nvPicPr>
          <p:cNvPr id="443" name="Google Shape;443;p76" descr="MIT Open Learning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2726" y="4733925"/>
            <a:ext cx="1234202" cy="316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77"/>
          <p:cNvSpPr txBox="1">
            <a:spLocks noGrp="1"/>
          </p:cNvSpPr>
          <p:nvPr>
            <p:ph type="title"/>
          </p:nvPr>
        </p:nvSpPr>
        <p:spPr>
          <a:xfrm>
            <a:off x="165775" y="292625"/>
            <a:ext cx="4061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200"/>
              <a:t>MIT OpenCourseWare To Go</a:t>
            </a:r>
            <a:endParaRPr sz="2200"/>
          </a:p>
        </p:txBody>
      </p:sp>
      <p:sp>
        <p:nvSpPr>
          <p:cNvPr id="449" name="Google Shape;449;p77"/>
          <p:cNvSpPr txBox="1">
            <a:spLocks noGrp="1"/>
          </p:cNvSpPr>
          <p:nvPr>
            <p:ph type="body" idx="1"/>
          </p:nvPr>
        </p:nvSpPr>
        <p:spPr>
          <a:xfrm>
            <a:off x="311700" y="963050"/>
            <a:ext cx="3358500" cy="398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Designed for mobile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Offline, download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Curated list of courses</a:t>
            </a:r>
            <a:endParaRPr sz="1800"/>
          </a:p>
        </p:txBody>
      </p:sp>
      <p:pic>
        <p:nvPicPr>
          <p:cNvPr id="451" name="Google Shape;451;p77" descr="Screenshot of homepage of MIT OpenCourseWare To Go describing the website as designed for offline, mobile learning through a curated liste of courses that can be downloaded on mobile devices" title="IMG_95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1145" y="0"/>
            <a:ext cx="236580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77" descr="Screenshot of MIT OpenCourseWare To Go  showing a screen of how learners can download all or selected videos from a course to take with them on mobil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8195" y="0"/>
            <a:ext cx="236580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77" descr="MIT Open Learning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751" y="4733925"/>
            <a:ext cx="1234202" cy="316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8"/>
          <p:cNvSpPr txBox="1"/>
          <p:nvPr/>
        </p:nvSpPr>
        <p:spPr>
          <a:xfrm>
            <a:off x="396675" y="1068134"/>
            <a:ext cx="8146500" cy="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dk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Universal AI is a comprehensive curriculum that spans both theoretical foundations and practical applications of artificial intelligence.</a:t>
            </a:r>
            <a:endParaRPr sz="1400" dirty="0">
              <a:solidFill>
                <a:schemeClr val="dk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8" name="Google Shape;458;p78"/>
          <p:cNvSpPr txBox="1">
            <a:spLocks noGrp="1"/>
          </p:cNvSpPr>
          <p:nvPr>
            <p:ph type="title"/>
          </p:nvPr>
        </p:nvSpPr>
        <p:spPr>
          <a:xfrm>
            <a:off x="342900" y="342900"/>
            <a:ext cx="78867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" sz="3000" b="1" dirty="0">
                <a:latin typeface="Helvetica Neue"/>
                <a:ea typeface="Helvetica Neue"/>
                <a:cs typeface="Helvetica Neue"/>
                <a:sym typeface="Helvetica Neue"/>
              </a:rPr>
              <a:t>Universal AI in Pilot Now</a:t>
            </a:r>
            <a:endParaRPr sz="30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9" name="Google Shape;459;p78"/>
          <p:cNvSpPr txBox="1">
            <a:spLocks noGrp="1"/>
          </p:cNvSpPr>
          <p:nvPr>
            <p:ph type="body" idx="1"/>
          </p:nvPr>
        </p:nvSpPr>
        <p:spPr>
          <a:xfrm>
            <a:off x="2938020" y="1672900"/>
            <a:ext cx="3652800" cy="32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Key takeaways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●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Gain a practical understanding of real-world applications of AI, including: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○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The underlying technologies powering AI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○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The different types of AI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85800" lvl="1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○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How AI systems function and make decisions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●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Develop the skills to identify opportunities for AI to increase efficiency and improve decision making 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Helvetica Neue"/>
              <a:buChar char="●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Explore the ethical implications of AI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ct val="100000"/>
              <a:buFont typeface="Helvetica Neue"/>
              <a:buChar char="●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Understand domain-specific uses and applications of AI</a:t>
            </a:r>
            <a:endParaRPr sz="1700"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0" name="Google Shape;460;p78"/>
          <p:cNvSpPr txBox="1">
            <a:spLocks noGrp="1"/>
          </p:cNvSpPr>
          <p:nvPr>
            <p:ph type="body" idx="1"/>
          </p:nvPr>
        </p:nvSpPr>
        <p:spPr>
          <a:xfrm>
            <a:off x="396675" y="1783465"/>
            <a:ext cx="1908900" cy="28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Main topics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Basic Python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Data analytics and machine learning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Predictive, prescriptive, and multimodal AI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Generative AI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Large language models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lvl="0" indent="-240665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accent3"/>
              </a:buClr>
              <a:buSzPct val="100000"/>
              <a:buFont typeface="Helvetica Neue"/>
              <a:buChar char="➔"/>
            </a:pPr>
            <a:r>
              <a:rPr lang="en" sz="1400">
                <a:latin typeface="Helvetica Neue"/>
                <a:ea typeface="Helvetica Neue"/>
                <a:cs typeface="Helvetica Neue"/>
                <a:sym typeface="Helvetica Neue"/>
              </a:rPr>
              <a:t>AI ethics and the future of work</a:t>
            </a:r>
            <a:endParaRPr sz="1700"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461" name="Google Shape;461;p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rot="10800000">
            <a:off x="2561569" y="1762353"/>
            <a:ext cx="4800" cy="2904600"/>
          </a:xfrm>
          <a:prstGeom prst="straightConnector1">
            <a:avLst/>
          </a:prstGeom>
          <a:noFill/>
          <a:ln w="357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62" name="Google Shape;462;p78" descr="Chat bubbles and text “AI-Enabled Learning, Gen AI tutors and guides”"/>
          <p:cNvGrpSpPr/>
          <p:nvPr/>
        </p:nvGrpSpPr>
        <p:grpSpPr>
          <a:xfrm>
            <a:off x="7010350" y="1621925"/>
            <a:ext cx="1571700" cy="3185400"/>
            <a:chOff x="7010350" y="1621925"/>
            <a:chExt cx="1571700" cy="3185400"/>
          </a:xfrm>
        </p:grpSpPr>
        <p:sp>
          <p:nvSpPr>
            <p:cNvPr id="463" name="Google Shape;463;p78"/>
            <p:cNvSpPr/>
            <p:nvPr/>
          </p:nvSpPr>
          <p:spPr>
            <a:xfrm>
              <a:off x="7010350" y="1621925"/>
              <a:ext cx="1571700" cy="3185400"/>
            </a:xfrm>
            <a:prstGeom prst="roundRect">
              <a:avLst>
                <a:gd name="adj" fmla="val 16667"/>
              </a:avLst>
            </a:prstGeom>
            <a:solidFill>
              <a:srgbClr val="F3F3F3"/>
            </a:solidFill>
            <a:ln w="28575" cap="flat" cmpd="sng">
              <a:solidFill>
                <a:srgbClr val="FF142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4" name="Google Shape;464;p78"/>
            <p:cNvGrpSpPr/>
            <p:nvPr/>
          </p:nvGrpSpPr>
          <p:grpSpPr>
            <a:xfrm>
              <a:off x="7316749" y="1933836"/>
              <a:ext cx="958823" cy="872837"/>
              <a:chOff x="2780301" y="1521896"/>
              <a:chExt cx="333133" cy="321038"/>
            </a:xfrm>
          </p:grpSpPr>
          <p:sp>
            <p:nvSpPr>
              <p:cNvPr id="465" name="Google Shape;465;p78"/>
              <p:cNvSpPr/>
              <p:nvPr/>
            </p:nvSpPr>
            <p:spPr>
              <a:xfrm>
                <a:off x="3009573" y="1542745"/>
                <a:ext cx="72031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99" extrusionOk="0">
                    <a:moveTo>
                      <a:pt x="155" y="1"/>
                    </a:moveTo>
                    <a:cubicBezTo>
                      <a:pt x="60" y="1"/>
                      <a:pt x="0" y="84"/>
                      <a:pt x="0" y="155"/>
                    </a:cubicBezTo>
                    <a:cubicBezTo>
                      <a:pt x="0" y="227"/>
                      <a:pt x="72" y="298"/>
                      <a:pt x="155" y="298"/>
                    </a:cubicBezTo>
                    <a:lnTo>
                      <a:pt x="2120" y="298"/>
                    </a:lnTo>
                    <a:cubicBezTo>
                      <a:pt x="2203" y="298"/>
                      <a:pt x="2263" y="227"/>
                      <a:pt x="2263" y="155"/>
                    </a:cubicBezTo>
                    <a:cubicBezTo>
                      <a:pt x="2263" y="60"/>
                      <a:pt x="2203" y="1"/>
                      <a:pt x="212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78"/>
              <p:cNvSpPr/>
              <p:nvPr/>
            </p:nvSpPr>
            <p:spPr>
              <a:xfrm>
                <a:off x="2967876" y="1542745"/>
                <a:ext cx="30366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99" extrusionOk="0">
                    <a:moveTo>
                      <a:pt x="156" y="1"/>
                    </a:moveTo>
                    <a:cubicBezTo>
                      <a:pt x="60" y="1"/>
                      <a:pt x="1" y="84"/>
                      <a:pt x="1" y="155"/>
                    </a:cubicBezTo>
                    <a:cubicBezTo>
                      <a:pt x="1" y="227"/>
                      <a:pt x="72" y="298"/>
                      <a:pt x="156" y="298"/>
                    </a:cubicBezTo>
                    <a:lnTo>
                      <a:pt x="810" y="298"/>
                    </a:lnTo>
                    <a:cubicBezTo>
                      <a:pt x="894" y="298"/>
                      <a:pt x="953" y="227"/>
                      <a:pt x="953" y="155"/>
                    </a:cubicBezTo>
                    <a:cubicBezTo>
                      <a:pt x="953" y="60"/>
                      <a:pt x="894" y="1"/>
                      <a:pt x="81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78"/>
              <p:cNvSpPr/>
              <p:nvPr/>
            </p:nvSpPr>
            <p:spPr>
              <a:xfrm>
                <a:off x="3061870" y="1563594"/>
                <a:ext cx="19735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620" h="299" extrusionOk="0">
                    <a:moveTo>
                      <a:pt x="143" y="0"/>
                    </a:moveTo>
                    <a:cubicBezTo>
                      <a:pt x="60" y="0"/>
                      <a:pt x="0" y="84"/>
                      <a:pt x="0" y="155"/>
                    </a:cubicBezTo>
                    <a:cubicBezTo>
                      <a:pt x="0" y="239"/>
                      <a:pt x="72" y="298"/>
                      <a:pt x="143" y="298"/>
                    </a:cubicBezTo>
                    <a:lnTo>
                      <a:pt x="477" y="298"/>
                    </a:lnTo>
                    <a:cubicBezTo>
                      <a:pt x="560" y="298"/>
                      <a:pt x="620" y="227"/>
                      <a:pt x="620" y="155"/>
                    </a:cubicBezTo>
                    <a:cubicBezTo>
                      <a:pt x="620" y="60"/>
                      <a:pt x="560" y="0"/>
                      <a:pt x="47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78"/>
              <p:cNvSpPr/>
              <p:nvPr/>
            </p:nvSpPr>
            <p:spPr>
              <a:xfrm>
                <a:off x="2967876" y="1563594"/>
                <a:ext cx="82663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299" extrusionOk="0">
                    <a:moveTo>
                      <a:pt x="156" y="0"/>
                    </a:moveTo>
                    <a:cubicBezTo>
                      <a:pt x="60" y="0"/>
                      <a:pt x="1" y="84"/>
                      <a:pt x="1" y="155"/>
                    </a:cubicBezTo>
                    <a:cubicBezTo>
                      <a:pt x="1" y="239"/>
                      <a:pt x="72" y="298"/>
                      <a:pt x="156" y="298"/>
                    </a:cubicBezTo>
                    <a:lnTo>
                      <a:pt x="2442" y="298"/>
                    </a:lnTo>
                    <a:cubicBezTo>
                      <a:pt x="2537" y="298"/>
                      <a:pt x="2596" y="227"/>
                      <a:pt x="2596" y="155"/>
                    </a:cubicBezTo>
                    <a:cubicBezTo>
                      <a:pt x="2596" y="60"/>
                      <a:pt x="2537" y="0"/>
                      <a:pt x="244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78"/>
              <p:cNvSpPr/>
              <p:nvPr/>
            </p:nvSpPr>
            <p:spPr>
              <a:xfrm>
                <a:off x="2936809" y="1521896"/>
                <a:ext cx="176625" cy="96286"/>
              </a:xfrm>
              <a:custGeom>
                <a:avLst/>
                <a:gdLst/>
                <a:ahLst/>
                <a:cxnLst/>
                <a:rect l="l" t="t" r="r" b="b"/>
                <a:pathLst>
                  <a:path w="5549" h="3025" extrusionOk="0">
                    <a:moveTo>
                      <a:pt x="4894" y="298"/>
                    </a:moveTo>
                    <a:cubicBezTo>
                      <a:pt x="5084" y="298"/>
                      <a:pt x="5227" y="453"/>
                      <a:pt x="5227" y="644"/>
                    </a:cubicBezTo>
                    <a:lnTo>
                      <a:pt x="5227" y="1620"/>
                    </a:lnTo>
                    <a:cubicBezTo>
                      <a:pt x="5227" y="1822"/>
                      <a:pt x="5084" y="1965"/>
                      <a:pt x="4894" y="1965"/>
                    </a:cubicBezTo>
                    <a:lnTo>
                      <a:pt x="4406" y="1965"/>
                    </a:lnTo>
                    <a:cubicBezTo>
                      <a:pt x="4358" y="1965"/>
                      <a:pt x="4310" y="1989"/>
                      <a:pt x="4287" y="2025"/>
                    </a:cubicBezTo>
                    <a:cubicBezTo>
                      <a:pt x="4251" y="2061"/>
                      <a:pt x="4239" y="2096"/>
                      <a:pt x="4251" y="2144"/>
                    </a:cubicBezTo>
                    <a:lnTo>
                      <a:pt x="4346" y="2727"/>
                    </a:lnTo>
                    <a:lnTo>
                      <a:pt x="4346" y="2739"/>
                    </a:lnTo>
                    <a:lnTo>
                      <a:pt x="4322" y="2739"/>
                    </a:lnTo>
                    <a:lnTo>
                      <a:pt x="3346" y="2001"/>
                    </a:lnTo>
                    <a:cubicBezTo>
                      <a:pt x="3310" y="1977"/>
                      <a:pt x="3287" y="1965"/>
                      <a:pt x="3251" y="1965"/>
                    </a:cubicBezTo>
                    <a:lnTo>
                      <a:pt x="631" y="1965"/>
                    </a:lnTo>
                    <a:cubicBezTo>
                      <a:pt x="441" y="1965"/>
                      <a:pt x="298" y="1822"/>
                      <a:pt x="298" y="1620"/>
                    </a:cubicBezTo>
                    <a:lnTo>
                      <a:pt x="298" y="644"/>
                    </a:lnTo>
                    <a:cubicBezTo>
                      <a:pt x="298" y="453"/>
                      <a:pt x="441" y="298"/>
                      <a:pt x="631" y="298"/>
                    </a:cubicBezTo>
                    <a:close/>
                    <a:moveTo>
                      <a:pt x="631" y="1"/>
                    </a:moveTo>
                    <a:cubicBezTo>
                      <a:pt x="274" y="1"/>
                      <a:pt x="0" y="286"/>
                      <a:pt x="0" y="644"/>
                    </a:cubicBezTo>
                    <a:lnTo>
                      <a:pt x="0" y="1632"/>
                    </a:lnTo>
                    <a:cubicBezTo>
                      <a:pt x="0" y="1989"/>
                      <a:pt x="274" y="2263"/>
                      <a:pt x="631" y="2263"/>
                    </a:cubicBezTo>
                    <a:lnTo>
                      <a:pt x="3203" y="2263"/>
                    </a:lnTo>
                    <a:lnTo>
                      <a:pt x="4144" y="2965"/>
                    </a:lnTo>
                    <a:cubicBezTo>
                      <a:pt x="4203" y="3013"/>
                      <a:pt x="4263" y="3025"/>
                      <a:pt x="4334" y="3025"/>
                    </a:cubicBezTo>
                    <a:cubicBezTo>
                      <a:pt x="4394" y="3025"/>
                      <a:pt x="4453" y="3013"/>
                      <a:pt x="4501" y="2977"/>
                    </a:cubicBezTo>
                    <a:cubicBezTo>
                      <a:pt x="4608" y="2906"/>
                      <a:pt x="4668" y="2787"/>
                      <a:pt x="4656" y="2656"/>
                    </a:cubicBezTo>
                    <a:lnTo>
                      <a:pt x="4596" y="2251"/>
                    </a:lnTo>
                    <a:lnTo>
                      <a:pt x="4906" y="2251"/>
                    </a:lnTo>
                    <a:cubicBezTo>
                      <a:pt x="5263" y="2251"/>
                      <a:pt x="5549" y="1965"/>
                      <a:pt x="5549" y="1608"/>
                    </a:cubicBezTo>
                    <a:lnTo>
                      <a:pt x="5549" y="632"/>
                    </a:lnTo>
                    <a:cubicBezTo>
                      <a:pt x="5525" y="286"/>
                      <a:pt x="5251" y="1"/>
                      <a:pt x="4894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78"/>
              <p:cNvSpPr/>
              <p:nvPr/>
            </p:nvSpPr>
            <p:spPr>
              <a:xfrm>
                <a:off x="2811367" y="1767115"/>
                <a:ext cx="72413" cy="9485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98" extrusionOk="0">
                    <a:moveTo>
                      <a:pt x="155" y="0"/>
                    </a:moveTo>
                    <a:cubicBezTo>
                      <a:pt x="60" y="0"/>
                      <a:pt x="0" y="72"/>
                      <a:pt x="0" y="143"/>
                    </a:cubicBezTo>
                    <a:cubicBezTo>
                      <a:pt x="0" y="214"/>
                      <a:pt x="84" y="298"/>
                      <a:pt x="155" y="298"/>
                    </a:cubicBezTo>
                    <a:lnTo>
                      <a:pt x="2120" y="298"/>
                    </a:lnTo>
                    <a:cubicBezTo>
                      <a:pt x="2215" y="298"/>
                      <a:pt x="2275" y="214"/>
                      <a:pt x="2275" y="143"/>
                    </a:cubicBezTo>
                    <a:cubicBezTo>
                      <a:pt x="2275" y="72"/>
                      <a:pt x="2215" y="0"/>
                      <a:pt x="212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78"/>
              <p:cNvSpPr/>
              <p:nvPr/>
            </p:nvSpPr>
            <p:spPr>
              <a:xfrm>
                <a:off x="2894730" y="1767115"/>
                <a:ext cx="20117" cy="9485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98" extrusionOk="0">
                    <a:moveTo>
                      <a:pt x="156" y="0"/>
                    </a:moveTo>
                    <a:cubicBezTo>
                      <a:pt x="60" y="0"/>
                      <a:pt x="1" y="72"/>
                      <a:pt x="1" y="143"/>
                    </a:cubicBezTo>
                    <a:cubicBezTo>
                      <a:pt x="1" y="214"/>
                      <a:pt x="84" y="298"/>
                      <a:pt x="156" y="298"/>
                    </a:cubicBezTo>
                    <a:lnTo>
                      <a:pt x="489" y="298"/>
                    </a:lnTo>
                    <a:cubicBezTo>
                      <a:pt x="572" y="298"/>
                      <a:pt x="632" y="214"/>
                      <a:pt x="632" y="143"/>
                    </a:cubicBezTo>
                    <a:cubicBezTo>
                      <a:pt x="632" y="72"/>
                      <a:pt x="572" y="0"/>
                      <a:pt x="48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78"/>
              <p:cNvSpPr/>
              <p:nvPr/>
            </p:nvSpPr>
            <p:spPr>
              <a:xfrm>
                <a:off x="2811367" y="1787932"/>
                <a:ext cx="20117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99" extrusionOk="0">
                    <a:moveTo>
                      <a:pt x="155" y="1"/>
                    </a:moveTo>
                    <a:cubicBezTo>
                      <a:pt x="60" y="1"/>
                      <a:pt x="0" y="72"/>
                      <a:pt x="0" y="144"/>
                    </a:cubicBezTo>
                    <a:cubicBezTo>
                      <a:pt x="0" y="239"/>
                      <a:pt x="84" y="299"/>
                      <a:pt x="155" y="299"/>
                    </a:cubicBezTo>
                    <a:lnTo>
                      <a:pt x="489" y="299"/>
                    </a:lnTo>
                    <a:cubicBezTo>
                      <a:pt x="572" y="299"/>
                      <a:pt x="631" y="215"/>
                      <a:pt x="631" y="144"/>
                    </a:cubicBezTo>
                    <a:cubicBezTo>
                      <a:pt x="631" y="60"/>
                      <a:pt x="572" y="1"/>
                      <a:pt x="4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78"/>
              <p:cNvSpPr/>
              <p:nvPr/>
            </p:nvSpPr>
            <p:spPr>
              <a:xfrm>
                <a:off x="2842815" y="1787932"/>
                <a:ext cx="72031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99" extrusionOk="0">
                    <a:moveTo>
                      <a:pt x="144" y="1"/>
                    </a:moveTo>
                    <a:cubicBezTo>
                      <a:pt x="60" y="1"/>
                      <a:pt x="1" y="72"/>
                      <a:pt x="1" y="144"/>
                    </a:cubicBezTo>
                    <a:cubicBezTo>
                      <a:pt x="1" y="239"/>
                      <a:pt x="72" y="299"/>
                      <a:pt x="144" y="299"/>
                    </a:cubicBezTo>
                    <a:lnTo>
                      <a:pt x="2120" y="299"/>
                    </a:lnTo>
                    <a:cubicBezTo>
                      <a:pt x="2203" y="299"/>
                      <a:pt x="2263" y="215"/>
                      <a:pt x="2263" y="144"/>
                    </a:cubicBezTo>
                    <a:cubicBezTo>
                      <a:pt x="2263" y="60"/>
                      <a:pt x="2203" y="1"/>
                      <a:pt x="212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78"/>
              <p:cNvSpPr/>
              <p:nvPr/>
            </p:nvSpPr>
            <p:spPr>
              <a:xfrm>
                <a:off x="2780301" y="1746266"/>
                <a:ext cx="166375" cy="96668"/>
              </a:xfrm>
              <a:custGeom>
                <a:avLst/>
                <a:gdLst/>
                <a:ahLst/>
                <a:cxnLst/>
                <a:rect l="l" t="t" r="r" b="b"/>
                <a:pathLst>
                  <a:path w="5227" h="3037" extrusionOk="0">
                    <a:moveTo>
                      <a:pt x="4572" y="286"/>
                    </a:moveTo>
                    <a:cubicBezTo>
                      <a:pt x="4763" y="286"/>
                      <a:pt x="4917" y="441"/>
                      <a:pt x="4917" y="631"/>
                    </a:cubicBezTo>
                    <a:lnTo>
                      <a:pt x="4917" y="1619"/>
                    </a:lnTo>
                    <a:cubicBezTo>
                      <a:pt x="4917" y="1810"/>
                      <a:pt x="4763" y="1965"/>
                      <a:pt x="4572" y="1965"/>
                    </a:cubicBezTo>
                    <a:lnTo>
                      <a:pt x="2274" y="1965"/>
                    </a:lnTo>
                    <a:cubicBezTo>
                      <a:pt x="2250" y="1965"/>
                      <a:pt x="2215" y="1977"/>
                      <a:pt x="2191" y="1989"/>
                    </a:cubicBezTo>
                    <a:lnTo>
                      <a:pt x="1203" y="2739"/>
                    </a:lnTo>
                    <a:lnTo>
                      <a:pt x="1191" y="2739"/>
                    </a:lnTo>
                    <a:lnTo>
                      <a:pt x="1191" y="2715"/>
                    </a:lnTo>
                    <a:lnTo>
                      <a:pt x="1286" y="2143"/>
                    </a:lnTo>
                    <a:cubicBezTo>
                      <a:pt x="1286" y="2096"/>
                      <a:pt x="1286" y="2048"/>
                      <a:pt x="1250" y="2012"/>
                    </a:cubicBezTo>
                    <a:cubicBezTo>
                      <a:pt x="1215" y="1989"/>
                      <a:pt x="1179" y="1965"/>
                      <a:pt x="1131" y="1965"/>
                    </a:cubicBezTo>
                    <a:lnTo>
                      <a:pt x="643" y="1965"/>
                    </a:lnTo>
                    <a:cubicBezTo>
                      <a:pt x="453" y="1965"/>
                      <a:pt x="298" y="1810"/>
                      <a:pt x="298" y="1619"/>
                    </a:cubicBezTo>
                    <a:lnTo>
                      <a:pt x="298" y="631"/>
                    </a:lnTo>
                    <a:cubicBezTo>
                      <a:pt x="298" y="441"/>
                      <a:pt x="453" y="286"/>
                      <a:pt x="643" y="286"/>
                    </a:cubicBezTo>
                    <a:close/>
                    <a:moveTo>
                      <a:pt x="643" y="0"/>
                    </a:moveTo>
                    <a:cubicBezTo>
                      <a:pt x="286" y="0"/>
                      <a:pt x="0" y="274"/>
                      <a:pt x="0" y="631"/>
                    </a:cubicBezTo>
                    <a:lnTo>
                      <a:pt x="0" y="1619"/>
                    </a:lnTo>
                    <a:cubicBezTo>
                      <a:pt x="0" y="1977"/>
                      <a:pt x="286" y="2262"/>
                      <a:pt x="643" y="2262"/>
                    </a:cubicBezTo>
                    <a:lnTo>
                      <a:pt x="953" y="2262"/>
                    </a:lnTo>
                    <a:lnTo>
                      <a:pt x="893" y="2655"/>
                    </a:lnTo>
                    <a:cubicBezTo>
                      <a:pt x="881" y="2798"/>
                      <a:pt x="929" y="2917"/>
                      <a:pt x="1048" y="2989"/>
                    </a:cubicBezTo>
                    <a:cubicBezTo>
                      <a:pt x="1084" y="3012"/>
                      <a:pt x="1143" y="3036"/>
                      <a:pt x="1203" y="3036"/>
                    </a:cubicBezTo>
                    <a:cubicBezTo>
                      <a:pt x="1262" y="3036"/>
                      <a:pt x="1346" y="3012"/>
                      <a:pt x="1405" y="2977"/>
                    </a:cubicBezTo>
                    <a:lnTo>
                      <a:pt x="2334" y="2274"/>
                    </a:lnTo>
                    <a:lnTo>
                      <a:pt x="4584" y="2274"/>
                    </a:lnTo>
                    <a:cubicBezTo>
                      <a:pt x="4941" y="2274"/>
                      <a:pt x="5227" y="1989"/>
                      <a:pt x="5227" y="1631"/>
                    </a:cubicBezTo>
                    <a:lnTo>
                      <a:pt x="5227" y="655"/>
                    </a:lnTo>
                    <a:cubicBezTo>
                      <a:pt x="5215" y="274"/>
                      <a:pt x="4929" y="0"/>
                      <a:pt x="457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78"/>
              <p:cNvSpPr/>
              <p:nvPr/>
            </p:nvSpPr>
            <p:spPr>
              <a:xfrm>
                <a:off x="3020172" y="1720102"/>
                <a:ext cx="61432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299" extrusionOk="0">
                    <a:moveTo>
                      <a:pt x="144" y="1"/>
                    </a:moveTo>
                    <a:cubicBezTo>
                      <a:pt x="60" y="1"/>
                      <a:pt x="1" y="72"/>
                      <a:pt x="1" y="144"/>
                    </a:cubicBezTo>
                    <a:cubicBezTo>
                      <a:pt x="1" y="239"/>
                      <a:pt x="72" y="298"/>
                      <a:pt x="144" y="298"/>
                    </a:cubicBezTo>
                    <a:lnTo>
                      <a:pt x="1787" y="298"/>
                    </a:lnTo>
                    <a:cubicBezTo>
                      <a:pt x="1870" y="298"/>
                      <a:pt x="1930" y="227"/>
                      <a:pt x="1930" y="144"/>
                    </a:cubicBezTo>
                    <a:cubicBezTo>
                      <a:pt x="1930" y="60"/>
                      <a:pt x="1870" y="1"/>
                      <a:pt x="178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78"/>
              <p:cNvSpPr/>
              <p:nvPr/>
            </p:nvSpPr>
            <p:spPr>
              <a:xfrm>
                <a:off x="2988724" y="1720102"/>
                <a:ext cx="19735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620" h="299" extrusionOk="0">
                    <a:moveTo>
                      <a:pt x="143" y="1"/>
                    </a:moveTo>
                    <a:cubicBezTo>
                      <a:pt x="60" y="1"/>
                      <a:pt x="1" y="72"/>
                      <a:pt x="1" y="144"/>
                    </a:cubicBezTo>
                    <a:cubicBezTo>
                      <a:pt x="1" y="239"/>
                      <a:pt x="72" y="298"/>
                      <a:pt x="143" y="298"/>
                    </a:cubicBezTo>
                    <a:lnTo>
                      <a:pt x="477" y="298"/>
                    </a:lnTo>
                    <a:cubicBezTo>
                      <a:pt x="572" y="298"/>
                      <a:pt x="620" y="227"/>
                      <a:pt x="620" y="144"/>
                    </a:cubicBezTo>
                    <a:cubicBezTo>
                      <a:pt x="620" y="60"/>
                      <a:pt x="572" y="1"/>
                      <a:pt x="47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78"/>
              <p:cNvSpPr/>
              <p:nvPr/>
            </p:nvSpPr>
            <p:spPr>
              <a:xfrm>
                <a:off x="2957658" y="1699253"/>
                <a:ext cx="155776" cy="75087"/>
              </a:xfrm>
              <a:custGeom>
                <a:avLst/>
                <a:gdLst/>
                <a:ahLst/>
                <a:cxnLst/>
                <a:rect l="l" t="t" r="r" b="b"/>
                <a:pathLst>
                  <a:path w="4894" h="2359" extrusionOk="0">
                    <a:moveTo>
                      <a:pt x="4239" y="299"/>
                    </a:moveTo>
                    <a:cubicBezTo>
                      <a:pt x="4429" y="299"/>
                      <a:pt x="4572" y="441"/>
                      <a:pt x="4572" y="644"/>
                    </a:cubicBezTo>
                    <a:lnTo>
                      <a:pt x="4572" y="965"/>
                    </a:lnTo>
                    <a:cubicBezTo>
                      <a:pt x="4572" y="1156"/>
                      <a:pt x="4429" y="1311"/>
                      <a:pt x="4239" y="1311"/>
                    </a:cubicBezTo>
                    <a:lnTo>
                      <a:pt x="3751" y="1311"/>
                    </a:lnTo>
                    <a:cubicBezTo>
                      <a:pt x="3703" y="1311"/>
                      <a:pt x="3655" y="1322"/>
                      <a:pt x="3632" y="1370"/>
                    </a:cubicBezTo>
                    <a:cubicBezTo>
                      <a:pt x="3596" y="1394"/>
                      <a:pt x="3584" y="1442"/>
                      <a:pt x="3596" y="1489"/>
                    </a:cubicBezTo>
                    <a:lnTo>
                      <a:pt x="3691" y="2061"/>
                    </a:lnTo>
                    <a:lnTo>
                      <a:pt x="3691" y="2084"/>
                    </a:lnTo>
                    <a:cubicBezTo>
                      <a:pt x="3691" y="2088"/>
                      <a:pt x="3689" y="2090"/>
                      <a:pt x="3685" y="2090"/>
                    </a:cubicBezTo>
                    <a:cubicBezTo>
                      <a:pt x="3678" y="2090"/>
                      <a:pt x="3667" y="2084"/>
                      <a:pt x="3667" y="2084"/>
                    </a:cubicBezTo>
                    <a:lnTo>
                      <a:pt x="2691" y="1334"/>
                    </a:lnTo>
                    <a:cubicBezTo>
                      <a:pt x="2655" y="1322"/>
                      <a:pt x="2632" y="1311"/>
                      <a:pt x="2596" y="1311"/>
                    </a:cubicBezTo>
                    <a:lnTo>
                      <a:pt x="631" y="1311"/>
                    </a:lnTo>
                    <a:cubicBezTo>
                      <a:pt x="441" y="1311"/>
                      <a:pt x="298" y="1156"/>
                      <a:pt x="298" y="965"/>
                    </a:cubicBezTo>
                    <a:lnTo>
                      <a:pt x="298" y="644"/>
                    </a:lnTo>
                    <a:cubicBezTo>
                      <a:pt x="298" y="441"/>
                      <a:pt x="441" y="299"/>
                      <a:pt x="631" y="299"/>
                    </a:cubicBezTo>
                    <a:close/>
                    <a:moveTo>
                      <a:pt x="631" y="1"/>
                    </a:moveTo>
                    <a:cubicBezTo>
                      <a:pt x="274" y="1"/>
                      <a:pt x="0" y="275"/>
                      <a:pt x="0" y="644"/>
                    </a:cubicBezTo>
                    <a:lnTo>
                      <a:pt x="0" y="965"/>
                    </a:lnTo>
                    <a:cubicBezTo>
                      <a:pt x="0" y="1322"/>
                      <a:pt x="274" y="1608"/>
                      <a:pt x="631" y="1608"/>
                    </a:cubicBezTo>
                    <a:lnTo>
                      <a:pt x="2548" y="1608"/>
                    </a:lnTo>
                    <a:lnTo>
                      <a:pt x="3489" y="2299"/>
                    </a:lnTo>
                    <a:cubicBezTo>
                      <a:pt x="3548" y="2346"/>
                      <a:pt x="3608" y="2358"/>
                      <a:pt x="3679" y="2358"/>
                    </a:cubicBezTo>
                    <a:cubicBezTo>
                      <a:pt x="3739" y="2358"/>
                      <a:pt x="3798" y="2346"/>
                      <a:pt x="3846" y="2323"/>
                    </a:cubicBezTo>
                    <a:cubicBezTo>
                      <a:pt x="3953" y="2239"/>
                      <a:pt x="4013" y="2120"/>
                      <a:pt x="4001" y="1989"/>
                    </a:cubicBezTo>
                    <a:lnTo>
                      <a:pt x="3941" y="1584"/>
                    </a:lnTo>
                    <a:lnTo>
                      <a:pt x="4251" y="1584"/>
                    </a:lnTo>
                    <a:cubicBezTo>
                      <a:pt x="4608" y="1584"/>
                      <a:pt x="4894" y="1311"/>
                      <a:pt x="4894" y="953"/>
                    </a:cubicBezTo>
                    <a:lnTo>
                      <a:pt x="4894" y="620"/>
                    </a:lnTo>
                    <a:cubicBezTo>
                      <a:pt x="4870" y="287"/>
                      <a:pt x="4596" y="1"/>
                      <a:pt x="423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78"/>
              <p:cNvSpPr/>
              <p:nvPr/>
            </p:nvSpPr>
            <p:spPr>
              <a:xfrm>
                <a:off x="2811367" y="1626108"/>
                <a:ext cx="72413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99" extrusionOk="0">
                    <a:moveTo>
                      <a:pt x="155" y="1"/>
                    </a:moveTo>
                    <a:cubicBezTo>
                      <a:pt x="60" y="1"/>
                      <a:pt x="0" y="84"/>
                      <a:pt x="0" y="156"/>
                    </a:cubicBezTo>
                    <a:cubicBezTo>
                      <a:pt x="0" y="227"/>
                      <a:pt x="84" y="299"/>
                      <a:pt x="155" y="299"/>
                    </a:cubicBezTo>
                    <a:lnTo>
                      <a:pt x="2120" y="299"/>
                    </a:lnTo>
                    <a:cubicBezTo>
                      <a:pt x="2215" y="299"/>
                      <a:pt x="2275" y="227"/>
                      <a:pt x="2275" y="156"/>
                    </a:cubicBezTo>
                    <a:cubicBezTo>
                      <a:pt x="2275" y="60"/>
                      <a:pt x="2215" y="1"/>
                      <a:pt x="212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78"/>
              <p:cNvSpPr/>
              <p:nvPr/>
            </p:nvSpPr>
            <p:spPr>
              <a:xfrm>
                <a:off x="2895112" y="1626108"/>
                <a:ext cx="30366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99" extrusionOk="0">
                    <a:moveTo>
                      <a:pt x="144" y="1"/>
                    </a:moveTo>
                    <a:cubicBezTo>
                      <a:pt x="60" y="1"/>
                      <a:pt x="1" y="84"/>
                      <a:pt x="1" y="156"/>
                    </a:cubicBezTo>
                    <a:cubicBezTo>
                      <a:pt x="1" y="227"/>
                      <a:pt x="72" y="299"/>
                      <a:pt x="144" y="299"/>
                    </a:cubicBezTo>
                    <a:lnTo>
                      <a:pt x="798" y="299"/>
                    </a:lnTo>
                    <a:cubicBezTo>
                      <a:pt x="894" y="299"/>
                      <a:pt x="953" y="227"/>
                      <a:pt x="953" y="156"/>
                    </a:cubicBezTo>
                    <a:cubicBezTo>
                      <a:pt x="953" y="60"/>
                      <a:pt x="882" y="1"/>
                      <a:pt x="7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78"/>
              <p:cNvSpPr/>
              <p:nvPr/>
            </p:nvSpPr>
            <p:spPr>
              <a:xfrm>
                <a:off x="2811367" y="1667805"/>
                <a:ext cx="72413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275" h="299" extrusionOk="0">
                    <a:moveTo>
                      <a:pt x="155" y="1"/>
                    </a:moveTo>
                    <a:cubicBezTo>
                      <a:pt x="60" y="1"/>
                      <a:pt x="0" y="84"/>
                      <a:pt x="0" y="155"/>
                    </a:cubicBezTo>
                    <a:cubicBezTo>
                      <a:pt x="0" y="227"/>
                      <a:pt x="84" y="298"/>
                      <a:pt x="155" y="298"/>
                    </a:cubicBezTo>
                    <a:lnTo>
                      <a:pt x="2120" y="298"/>
                    </a:lnTo>
                    <a:cubicBezTo>
                      <a:pt x="2215" y="298"/>
                      <a:pt x="2275" y="227"/>
                      <a:pt x="2275" y="155"/>
                    </a:cubicBezTo>
                    <a:cubicBezTo>
                      <a:pt x="2275" y="60"/>
                      <a:pt x="2215" y="1"/>
                      <a:pt x="2120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78"/>
              <p:cNvSpPr/>
              <p:nvPr/>
            </p:nvSpPr>
            <p:spPr>
              <a:xfrm>
                <a:off x="2895112" y="1667805"/>
                <a:ext cx="30366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99" extrusionOk="0">
                    <a:moveTo>
                      <a:pt x="144" y="1"/>
                    </a:moveTo>
                    <a:cubicBezTo>
                      <a:pt x="60" y="1"/>
                      <a:pt x="1" y="84"/>
                      <a:pt x="1" y="155"/>
                    </a:cubicBezTo>
                    <a:cubicBezTo>
                      <a:pt x="1" y="227"/>
                      <a:pt x="72" y="298"/>
                      <a:pt x="144" y="298"/>
                    </a:cubicBezTo>
                    <a:lnTo>
                      <a:pt x="798" y="298"/>
                    </a:lnTo>
                    <a:cubicBezTo>
                      <a:pt x="894" y="298"/>
                      <a:pt x="953" y="227"/>
                      <a:pt x="953" y="155"/>
                    </a:cubicBezTo>
                    <a:cubicBezTo>
                      <a:pt x="953" y="60"/>
                      <a:pt x="882" y="1"/>
                      <a:pt x="79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78"/>
              <p:cNvSpPr/>
              <p:nvPr/>
            </p:nvSpPr>
            <p:spPr>
              <a:xfrm>
                <a:off x="2811367" y="1646957"/>
                <a:ext cx="20117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99" extrusionOk="0">
                    <a:moveTo>
                      <a:pt x="155" y="1"/>
                    </a:moveTo>
                    <a:cubicBezTo>
                      <a:pt x="60" y="1"/>
                      <a:pt x="0" y="72"/>
                      <a:pt x="0" y="156"/>
                    </a:cubicBezTo>
                    <a:cubicBezTo>
                      <a:pt x="0" y="239"/>
                      <a:pt x="84" y="298"/>
                      <a:pt x="155" y="298"/>
                    </a:cubicBezTo>
                    <a:lnTo>
                      <a:pt x="489" y="298"/>
                    </a:lnTo>
                    <a:cubicBezTo>
                      <a:pt x="572" y="298"/>
                      <a:pt x="631" y="227"/>
                      <a:pt x="631" y="156"/>
                    </a:cubicBezTo>
                    <a:cubicBezTo>
                      <a:pt x="631" y="60"/>
                      <a:pt x="572" y="1"/>
                      <a:pt x="4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78"/>
              <p:cNvSpPr/>
              <p:nvPr/>
            </p:nvSpPr>
            <p:spPr>
              <a:xfrm>
                <a:off x="2842815" y="1646957"/>
                <a:ext cx="82663" cy="9517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299" extrusionOk="0">
                    <a:moveTo>
                      <a:pt x="155" y="1"/>
                    </a:moveTo>
                    <a:cubicBezTo>
                      <a:pt x="60" y="1"/>
                      <a:pt x="1" y="72"/>
                      <a:pt x="1" y="156"/>
                    </a:cubicBezTo>
                    <a:cubicBezTo>
                      <a:pt x="1" y="239"/>
                      <a:pt x="72" y="298"/>
                      <a:pt x="155" y="298"/>
                    </a:cubicBezTo>
                    <a:lnTo>
                      <a:pt x="2441" y="298"/>
                    </a:lnTo>
                    <a:cubicBezTo>
                      <a:pt x="2537" y="298"/>
                      <a:pt x="2596" y="227"/>
                      <a:pt x="2596" y="156"/>
                    </a:cubicBezTo>
                    <a:cubicBezTo>
                      <a:pt x="2596" y="60"/>
                      <a:pt x="2525" y="1"/>
                      <a:pt x="244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78"/>
              <p:cNvSpPr/>
              <p:nvPr/>
            </p:nvSpPr>
            <p:spPr>
              <a:xfrm>
                <a:off x="2780301" y="1605291"/>
                <a:ext cx="176625" cy="117516"/>
              </a:xfrm>
              <a:custGeom>
                <a:avLst/>
                <a:gdLst/>
                <a:ahLst/>
                <a:cxnLst/>
                <a:rect l="l" t="t" r="r" b="b"/>
                <a:pathLst>
                  <a:path w="5549" h="3692" extrusionOk="0">
                    <a:moveTo>
                      <a:pt x="4894" y="298"/>
                    </a:moveTo>
                    <a:cubicBezTo>
                      <a:pt x="5084" y="298"/>
                      <a:pt x="5239" y="453"/>
                      <a:pt x="5239" y="643"/>
                    </a:cubicBezTo>
                    <a:lnTo>
                      <a:pt x="5239" y="2274"/>
                    </a:lnTo>
                    <a:cubicBezTo>
                      <a:pt x="5239" y="2477"/>
                      <a:pt x="5084" y="2619"/>
                      <a:pt x="4894" y="2619"/>
                    </a:cubicBezTo>
                    <a:lnTo>
                      <a:pt x="2274" y="2619"/>
                    </a:lnTo>
                    <a:cubicBezTo>
                      <a:pt x="2250" y="2619"/>
                      <a:pt x="2215" y="2643"/>
                      <a:pt x="2191" y="2655"/>
                    </a:cubicBezTo>
                    <a:lnTo>
                      <a:pt x="1203" y="3393"/>
                    </a:lnTo>
                    <a:lnTo>
                      <a:pt x="1191" y="3393"/>
                    </a:lnTo>
                    <a:lnTo>
                      <a:pt x="1191" y="3381"/>
                    </a:lnTo>
                    <a:lnTo>
                      <a:pt x="1274" y="2798"/>
                    </a:lnTo>
                    <a:cubicBezTo>
                      <a:pt x="1274" y="2750"/>
                      <a:pt x="1274" y="2715"/>
                      <a:pt x="1250" y="2679"/>
                    </a:cubicBezTo>
                    <a:cubicBezTo>
                      <a:pt x="1215" y="2655"/>
                      <a:pt x="1179" y="2619"/>
                      <a:pt x="1131" y="2619"/>
                    </a:cubicBezTo>
                    <a:lnTo>
                      <a:pt x="643" y="2619"/>
                    </a:lnTo>
                    <a:cubicBezTo>
                      <a:pt x="453" y="2619"/>
                      <a:pt x="298" y="2477"/>
                      <a:pt x="298" y="2274"/>
                    </a:cubicBezTo>
                    <a:lnTo>
                      <a:pt x="298" y="643"/>
                    </a:lnTo>
                    <a:cubicBezTo>
                      <a:pt x="298" y="453"/>
                      <a:pt x="453" y="298"/>
                      <a:pt x="643" y="298"/>
                    </a:cubicBezTo>
                    <a:close/>
                    <a:moveTo>
                      <a:pt x="643" y="0"/>
                    </a:moveTo>
                    <a:cubicBezTo>
                      <a:pt x="286" y="0"/>
                      <a:pt x="0" y="286"/>
                      <a:pt x="0" y="643"/>
                    </a:cubicBezTo>
                    <a:lnTo>
                      <a:pt x="0" y="2286"/>
                    </a:lnTo>
                    <a:cubicBezTo>
                      <a:pt x="0" y="2643"/>
                      <a:pt x="286" y="2917"/>
                      <a:pt x="643" y="2917"/>
                    </a:cubicBezTo>
                    <a:lnTo>
                      <a:pt x="953" y="2917"/>
                    </a:lnTo>
                    <a:lnTo>
                      <a:pt x="893" y="3322"/>
                    </a:lnTo>
                    <a:cubicBezTo>
                      <a:pt x="881" y="3453"/>
                      <a:pt x="929" y="3572"/>
                      <a:pt x="1048" y="3655"/>
                    </a:cubicBezTo>
                    <a:cubicBezTo>
                      <a:pt x="1084" y="3679"/>
                      <a:pt x="1143" y="3691"/>
                      <a:pt x="1203" y="3691"/>
                    </a:cubicBezTo>
                    <a:cubicBezTo>
                      <a:pt x="1262" y="3691"/>
                      <a:pt x="1346" y="3679"/>
                      <a:pt x="1405" y="3632"/>
                    </a:cubicBezTo>
                    <a:lnTo>
                      <a:pt x="2334" y="2941"/>
                    </a:lnTo>
                    <a:lnTo>
                      <a:pt x="4906" y="2941"/>
                    </a:lnTo>
                    <a:cubicBezTo>
                      <a:pt x="5263" y="2941"/>
                      <a:pt x="5548" y="2655"/>
                      <a:pt x="5548" y="2298"/>
                    </a:cubicBezTo>
                    <a:lnTo>
                      <a:pt x="5548" y="655"/>
                    </a:lnTo>
                    <a:cubicBezTo>
                      <a:pt x="5537" y="286"/>
                      <a:pt x="5251" y="0"/>
                      <a:pt x="489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5" name="Google Shape;485;p78"/>
            <p:cNvSpPr txBox="1"/>
            <p:nvPr/>
          </p:nvSpPr>
          <p:spPr>
            <a:xfrm>
              <a:off x="7087300" y="2921200"/>
              <a:ext cx="1417800" cy="1640700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" sz="1600" b="1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AI-Enabled Learning</a:t>
              </a:r>
              <a:endParaRPr sz="1600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16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n" sz="1600" i="1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Gen AI tutors and guides</a:t>
              </a:r>
              <a:endParaRPr sz="1600" i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486" name="Google Shape;486;p78" descr="MIT Open Learning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51" y="4733925"/>
            <a:ext cx="1234202" cy="316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9"/>
          <p:cNvSpPr txBox="1">
            <a:spLocks noGrp="1"/>
          </p:cNvSpPr>
          <p:nvPr>
            <p:ph type="title"/>
          </p:nvPr>
        </p:nvSpPr>
        <p:spPr>
          <a:xfrm>
            <a:off x="628650" y="273850"/>
            <a:ext cx="3014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Universal AI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79"/>
          <p:cNvSpPr txBox="1">
            <a:spLocks noGrp="1"/>
          </p:cNvSpPr>
          <p:nvPr>
            <p:ph type="body" idx="1"/>
          </p:nvPr>
        </p:nvSpPr>
        <p:spPr>
          <a:xfrm>
            <a:off x="628650" y="1369225"/>
            <a:ext cx="3014700" cy="3263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AI Tutors</a:t>
            </a:r>
            <a:endParaRPr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Video tutors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Assessment tutors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And more</a:t>
            </a:r>
            <a:endParaRPr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Experiments</a:t>
            </a:r>
            <a:endParaRPr/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Machine Translation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"/>
              <a:t>Customization</a:t>
            </a:r>
            <a:endParaRPr/>
          </a:p>
        </p:txBody>
      </p:sp>
      <p:pic>
        <p:nvPicPr>
          <p:cNvPr id="493" name="Google Shape;493;p79" descr="Screenshot of a lecture video from Universal AI with &quot;AskTIM&quot;, a chatbot for each video that allows learners to improve their understanding of the video."/>
          <p:cNvPicPr preferRelativeResize="0"/>
          <p:nvPr/>
        </p:nvPicPr>
        <p:blipFill rotWithShape="1">
          <a:blip r:embed="rId3">
            <a:alphaModFix/>
          </a:blip>
          <a:srcRect b="10474"/>
          <a:stretch/>
        </p:blipFill>
        <p:spPr>
          <a:xfrm>
            <a:off x="3871175" y="273850"/>
            <a:ext cx="2365800" cy="4604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79" descr="&quot;AskTIM&quot; chatbot showing pre-computed questions and responses to hight loight the most important concepts, describe examples, identify key terms.&#10;&#10;Will include a summary, and flashcards for self study."/>
          <p:cNvPicPr preferRelativeResize="0"/>
          <p:nvPr/>
        </p:nvPicPr>
        <p:blipFill rotWithShape="1">
          <a:blip r:embed="rId4">
            <a:alphaModFix/>
          </a:blip>
          <a:srcRect b="10474"/>
          <a:stretch/>
        </p:blipFill>
        <p:spPr>
          <a:xfrm>
            <a:off x="6149550" y="273850"/>
            <a:ext cx="2365800" cy="4604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79" descr="MIT Open Learning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751" y="4733925"/>
            <a:ext cx="1234202" cy="316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80" descr="stylized book pages in free, blue, r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4998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80" descr="QR code lining to AI + Open Education Intiative website, https://aiopeneducation.pubpub.org/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7425" y="1748723"/>
            <a:ext cx="1982550" cy="19825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80"/>
          <p:cNvSpPr txBox="1">
            <a:spLocks noGrp="1"/>
          </p:cNvSpPr>
          <p:nvPr>
            <p:ph type="title" idx="4294967295"/>
          </p:nvPr>
        </p:nvSpPr>
        <p:spPr>
          <a:xfrm>
            <a:off x="372925" y="423975"/>
            <a:ext cx="6067200" cy="1015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MIT Open Learning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AI + Open Education Initiative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80"/>
          <p:cNvSpPr txBox="1"/>
          <p:nvPr/>
        </p:nvSpPr>
        <p:spPr>
          <a:xfrm>
            <a:off x="372925" y="1556419"/>
            <a:ext cx="5508000" cy="3370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Launched to explore 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AI’s impact on open education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(July 2024)</a:t>
            </a: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Published 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9 papers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from international authors on how AI accelerates and complicates open education (January 2025)</a:t>
            </a: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Hosted a 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speaker series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(April/May 2025) </a:t>
            </a:r>
            <a:b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</a:b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and 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field update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event (October 2025)</a:t>
            </a: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Char char="●"/>
            </a:pP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Now planning </a:t>
            </a: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in-person events to advance </a:t>
            </a:r>
            <a:b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</a:br>
            <a:r>
              <a:rPr lang="en" sz="1800" b="1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the field</a:t>
            </a:r>
            <a:r>
              <a:rPr lang="en" sz="1800" b="0" i="0" u="none" strike="noStrike" cap="none" dirty="0">
                <a:solidFill>
                  <a:schemeClr val="lt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through collaborations between AI researchers and open education experts</a:t>
            </a: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504" name="Google Shape;504;p80"/>
          <p:cNvSpPr txBox="1"/>
          <p:nvPr/>
        </p:nvSpPr>
        <p:spPr>
          <a:xfrm>
            <a:off x="5580450" y="4681800"/>
            <a:ext cx="3976500" cy="4617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aiopeneducation.pubpub.org</a:t>
            </a:r>
            <a:endParaRPr sz="1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81"/>
          <p:cNvSpPr txBox="1">
            <a:spLocks noGrp="1"/>
          </p:cNvSpPr>
          <p:nvPr>
            <p:ph type="title"/>
          </p:nvPr>
        </p:nvSpPr>
        <p:spPr>
          <a:xfrm>
            <a:off x="3651125" y="461290"/>
            <a:ext cx="52758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>
                <a:latin typeface="Arial"/>
                <a:ea typeface="Arial"/>
                <a:cs typeface="Arial"/>
                <a:sym typeface="Arial"/>
              </a:rPr>
              <a:t>Thanks and Contact Us</a:t>
            </a:r>
            <a:endParaRPr sz="32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81"/>
          <p:cNvSpPr txBox="1"/>
          <p:nvPr/>
        </p:nvSpPr>
        <p:spPr>
          <a:xfrm>
            <a:off x="3651125" y="1426309"/>
            <a:ext cx="43593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James Glapa-Grossklag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James.Glapa-Grossklag@canyons.edu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Joy Shoemate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Joy.Shoemate@canyons.edu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Dr. DeLaina Tonks</a:t>
            </a:r>
            <a:endParaRPr sz="21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hlink"/>
                </a:solidFill>
                <a:uFill>
                  <a:noFill/>
                </a:uFill>
                <a:hlinkClick r:id="rId6"/>
              </a:rPr>
              <a:t>dtonks@mountainheightsacademy.org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/>
              <a:t>Brandon Muramatsu</a:t>
            </a:r>
            <a:br>
              <a:rPr lang="en" sz="1700"/>
            </a:br>
            <a:r>
              <a:rPr lang="en" sz="18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mura@mit.edu</a:t>
            </a:r>
            <a:endParaRPr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ffffff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50014"/>
      </a:accent1>
      <a:accent2>
        <a:srgbClr val="8B959E"/>
      </a:accent2>
      <a:accent3>
        <a:srgbClr val="FF1423"/>
      </a:accent3>
      <a:accent4>
        <a:srgbClr val="000000"/>
      </a:accent4>
      <a:accent5>
        <a:srgbClr val="B8C2CC"/>
      </a:accent5>
      <a:accent6>
        <a:srgbClr val="616973"/>
      </a:accent6>
      <a:hlink>
        <a:srgbClr val="FF1423"/>
      </a:hlink>
      <a:folHlink>
        <a:srgbClr val="7500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2659</Words>
  <Application>Microsoft Macintosh PowerPoint</Application>
  <PresentationFormat>On-screen Show (16:9)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Helvetica Neue</vt:lpstr>
      <vt:lpstr>Montserrat SemiBold</vt:lpstr>
      <vt:lpstr>Arial</vt:lpstr>
      <vt:lpstr>Play</vt:lpstr>
      <vt:lpstr>Calibri</vt:lpstr>
      <vt:lpstr>Droid Sans</vt:lpstr>
      <vt:lpstr>Roboto</vt:lpstr>
      <vt:lpstr>Simple Light</vt:lpstr>
      <vt:lpstr>Office Theme</vt:lpstr>
      <vt:lpstr>Simple Light</vt:lpstr>
      <vt:lpstr>1_Office Theme</vt:lpstr>
      <vt:lpstr>Contextualizing and Extending the Reach of Open Education</vt:lpstr>
      <vt:lpstr>Open Educational Resources (OER) have become essential infrastructure worldwide</vt:lpstr>
      <vt:lpstr>Building AI Literacy Through Open Educational Practices: Empowering Faculty and Students</vt:lpstr>
      <vt:lpstr>Our Context</vt:lpstr>
      <vt:lpstr>Developing AI Literacy at College of the Canyons</vt:lpstr>
      <vt:lpstr>Faculty ‘AI Series’ Professional  Development</vt:lpstr>
      <vt:lpstr>Student ‘AI Literacy’ Course Series</vt:lpstr>
      <vt:lpstr>Student and Faculty Courses:  Rooted in Open Educational Practices (OEP)</vt:lpstr>
      <vt:lpstr>Leveraging Generative AI to Update OER</vt:lpstr>
      <vt:lpstr>AI for Learning</vt:lpstr>
      <vt:lpstr>AI 4 Learning Network (AI4LN)</vt:lpstr>
      <vt:lpstr>OER-Enabled Pedagogy Supported by Generative AI</vt:lpstr>
      <vt:lpstr>Mountain Heights Academy</vt:lpstr>
      <vt:lpstr>Mountain Heights Academy</vt:lpstr>
      <vt:lpstr>OER Evolution at Mountain Heights Academy</vt:lpstr>
      <vt:lpstr>OER-Enabled, AI-Supported  Pedagogy</vt:lpstr>
      <vt:lpstr>AI Panel Handout</vt:lpstr>
      <vt:lpstr>School AI: Tour Primary Tool</vt:lpstr>
      <vt:lpstr>Grading &amp; Ethical Use</vt:lpstr>
      <vt:lpstr>Confronting Suspected AI Use &amp; Plagiarism</vt:lpstr>
      <vt:lpstr>Addressing Cheating</vt:lpstr>
      <vt:lpstr>AI-Resilient Assignments</vt:lpstr>
      <vt:lpstr>Teacher Workflow &amp; Examples</vt:lpstr>
      <vt:lpstr>AI &amp; Teacher Workflow</vt:lpstr>
      <vt:lpstr>Using AI for Content Creation</vt:lpstr>
      <vt:lpstr>Using AI for Content Creation continued</vt:lpstr>
      <vt:lpstr>Resources </vt:lpstr>
      <vt:lpstr>Improving Worldwide Learning Opportunities: Mobile, Universal AI &amp; AI Tutors, AI+OER</vt:lpstr>
      <vt:lpstr>MIT OpenCourseWare To Go</vt:lpstr>
      <vt:lpstr>Universal AI in Pilot Now</vt:lpstr>
      <vt:lpstr>Universal AI</vt:lpstr>
      <vt:lpstr>MIT Open Learning  AI + Open Education Initiative</vt:lpstr>
      <vt:lpstr>Thanks and Contact Us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Contextualizing and Extending the Reach of Open Education</dc:title>
  <dc:subject/>
  <dc:creator>Brandon Muramatsu, James Glapa-Grossklag, Joy Shoemate, DeLaina Tonks</dc:creator>
  <cp:keywords/>
  <dc:description/>
  <cp:lastModifiedBy>Brandon Muramatsu</cp:lastModifiedBy>
  <cp:revision>5</cp:revision>
  <dcterms:modified xsi:type="dcterms:W3CDTF">2025-11-12T21:45:28Z</dcterms:modified>
  <cp:category/>
</cp:coreProperties>
</file>