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  <p:sldMasterId id="2147483698" r:id="rId3"/>
  </p:sldMasterIdLst>
  <p:notesMasterIdLst>
    <p:notesMasterId r:id="rId31"/>
  </p:notesMasterIdLst>
  <p:sldIdLst>
    <p:sldId id="284" r:id="rId4"/>
    <p:sldId id="256" r:id="rId5"/>
    <p:sldId id="257" r:id="rId6"/>
    <p:sldId id="259" r:id="rId7"/>
    <p:sldId id="260" r:id="rId8"/>
    <p:sldId id="262" r:id="rId9"/>
    <p:sldId id="292" r:id="rId10"/>
    <p:sldId id="267" r:id="rId11"/>
    <p:sldId id="268" r:id="rId12"/>
    <p:sldId id="269" r:id="rId13"/>
    <p:sldId id="270" r:id="rId14"/>
    <p:sldId id="278" r:id="rId15"/>
    <p:sldId id="291" r:id="rId16"/>
    <p:sldId id="280" r:id="rId17"/>
    <p:sldId id="290" r:id="rId18"/>
    <p:sldId id="279" r:id="rId19"/>
    <p:sldId id="281" r:id="rId20"/>
    <p:sldId id="285" r:id="rId21"/>
    <p:sldId id="266" r:id="rId22"/>
    <p:sldId id="286" r:id="rId23"/>
    <p:sldId id="287" r:id="rId24"/>
    <p:sldId id="289" r:id="rId25"/>
    <p:sldId id="276" r:id="rId26"/>
    <p:sldId id="272" r:id="rId27"/>
    <p:sldId id="273" r:id="rId28"/>
    <p:sldId id="274" r:id="rId29"/>
    <p:sldId id="277" r:id="rId3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Nunito" pitchFamily="2" charset="77"/>
      <p:regular r:id="rId38"/>
      <p:bold r:id="rId39"/>
      <p:italic r:id="rId40"/>
      <p:boldItalic r:id="rId41"/>
    </p:embeddedFont>
    <p:embeddedFont>
      <p:font typeface="Open Sans" pitchFamily="2" charset="0"/>
      <p:regular r:id="rId42"/>
      <p:bold r:id="rId43"/>
      <p:italic r:id="rId44"/>
      <p:boldItalic r:id="rId45"/>
    </p:embeddedFont>
    <p:embeddedFont>
      <p:font typeface="Open Sans ExtraBold" pitchFamily="2" charset="0"/>
      <p:bold r:id="rId46"/>
      <p:italic r:id="rId47"/>
      <p:boldItalic r:id="rId48"/>
    </p:embeddedFont>
    <p:embeddedFont>
      <p:font typeface="Open Sans Light" pitchFamily="2" charset="0"/>
      <p:regular r:id="rId49"/>
      <p: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67"/>
    <p:restoredTop sz="86408"/>
  </p:normalViewPr>
  <p:slideViewPr>
    <p:cSldViewPr snapToGrid="0">
      <p:cViewPr varScale="1">
        <p:scale>
          <a:sx n="121" d="100"/>
          <a:sy n="121" d="100"/>
        </p:scale>
        <p:origin x="184" y="4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94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credentials.mit.edu/docs/Credentials-to-Employment-The-Last-Mile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ba183865b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ba183865b6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551086d7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551086d7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1f277e11d7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1f277e11d7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f487a0ef0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f487a0ef0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1a1cd95899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1a1cd95899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Source: Executive Summary from </a:t>
            </a:r>
            <a:r>
              <a:rPr lang="en" dirty="0" err="1">
                <a:solidFill>
                  <a:schemeClr val="dk1"/>
                </a:solidFill>
              </a:rPr>
              <a:t>Camillieri</a:t>
            </a:r>
            <a:r>
              <a:rPr lang="en" dirty="0">
                <a:solidFill>
                  <a:schemeClr val="dk1"/>
                </a:solidFill>
              </a:rPr>
              <a:t>, A., Muramatsu, B. &amp; P. Schmidt. (2022). Credentials to employment: the last mile.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https://digitalcredentials.mit.edu/docs/Credentials-to-Employment-The-Last-Mile.pdf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Map the space between the promise of digital credentials that represent skills, competencies and abilities and their widespread adoption in employment-related use cases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85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/>
              <a:t>Unless otherwise specified this work is licensed under a Creative Commons Attribution 4.0 International License</a:t>
            </a:r>
            <a:endParaRPr sz="85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8a25e8b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8a25e8bf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1a1cd95899_0_1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1a1cd95899_0_10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1c72bd572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1c72bd572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1a1cd95899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1a1cd95899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3a9710dd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3a9710dd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11562a3c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111562a3c2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9550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  <p:extLst>
      <p:ext uri="{BB962C8B-B14F-4D97-AF65-F5344CB8AC3E}">
        <p14:creationId xmlns:p14="http://schemas.microsoft.com/office/powerpoint/2010/main" val="3895710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  <p:extLst>
      <p:ext uri="{BB962C8B-B14F-4D97-AF65-F5344CB8AC3E}">
        <p14:creationId xmlns:p14="http://schemas.microsoft.com/office/powerpoint/2010/main" val="389181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00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  <p:extLst>
      <p:ext uri="{BB962C8B-B14F-4D97-AF65-F5344CB8AC3E}">
        <p14:creationId xmlns:p14="http://schemas.microsoft.com/office/powerpoint/2010/main" val="2042683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  <p:extLst>
      <p:ext uri="{BB962C8B-B14F-4D97-AF65-F5344CB8AC3E}">
        <p14:creationId xmlns:p14="http://schemas.microsoft.com/office/powerpoint/2010/main" val="82669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11562a3c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111562a3c2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</p:txBody>
      </p:sp>
    </p:spTree>
    <p:extLst>
      <p:ext uri="{BB962C8B-B14F-4D97-AF65-F5344CB8AC3E}">
        <p14:creationId xmlns:p14="http://schemas.microsoft.com/office/powerpoint/2010/main" val="308231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2561356676e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2561356676e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561356676e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2561356676e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561356676e_0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2561356676e_0_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2561356676e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2561356676e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0855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209a66feaa9_0_20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209a66feaa9_0_20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561356676e_0_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561356676e_0_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561356676e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561356676e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2561356676e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2561356676e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11562a3c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111562a3c2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Unless otherwise specified this work is licensed under a Creative Commons Attribution 4.0 International License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26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324" name="Google Shape;324;p26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325" name="Google Shape;325;p26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7" name="Google Shape;327;p26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328" name="Google Shape;328;p26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6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6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" name="Google Shape;331;p26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332" name="Google Shape;332;p26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6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6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6" name="Google Shape;336;p26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337" name="Google Shape;337;p26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6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6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6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6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2" name="Google Shape;342;p26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43" name="Google Shape;343;p26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6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5" name="Google Shape;345;p26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46" name="Google Shape;346;p26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6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6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49" name="Google Shape;349;p26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0" name="Google Shape;350;p26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51" name="Google Shape;351;p26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3" name="Google Shape;353;p26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6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6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6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6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9" name="Google Shape;359;p26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26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2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399" name="Google Shape;399;p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1" name="Google Shape;401;p2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402" name="Google Shape;402;p28"/>
          <p:cNvSpPr txBox="1">
            <a:spLocks noGrp="1"/>
          </p:cNvSpPr>
          <p:nvPr>
            <p:ph type="body" idx="1"/>
          </p:nvPr>
        </p:nvSpPr>
        <p:spPr>
          <a:xfrm>
            <a:off x="1303800" y="1298775"/>
            <a:ext cx="7030500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03" name="Google Shape;403;p2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2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06" name="Google Shape;406;p2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" name="Google Shape;408;p2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409" name="Google Shape;409;p29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3430500" cy="31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10" name="Google Shape;410;p29"/>
          <p:cNvSpPr txBox="1">
            <a:spLocks noGrp="1"/>
          </p:cNvSpPr>
          <p:nvPr>
            <p:ph type="body" idx="2"/>
          </p:nvPr>
        </p:nvSpPr>
        <p:spPr>
          <a:xfrm>
            <a:off x="4903650" y="1597875"/>
            <a:ext cx="3430500" cy="31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11" name="Google Shape;411;p2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14" name="Google Shape;414;p3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6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3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3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20" name="Google Shape;420;p3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" name="Google Shape;422;p3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31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24" name="Google Shape;424;p3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32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427" name="Google Shape;427;p32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428" name="Google Shape;428;p32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2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2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" name="Google Shape;431;p32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432" name="Google Shape;432;p32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2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2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5" name="Google Shape;435;p32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436" name="Google Shape;436;p32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2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8" name="Google Shape;438;p32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9" name="Google Shape;439;p3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p3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442" name="Google Shape;442;p3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" name="Google Shape;444;p3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33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6" name="Google Shape;446;p3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3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34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450" name="Google Shape;450;p3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2" name="Google Shape;452;p34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453" name="Google Shape;453;p3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35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456" name="Google Shape;456;p35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457" name="Google Shape;457;p3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" name="Google Shape;461;p35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462" name="Google Shape;462;p3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5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7" name="Google Shape;467;p35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468" name="Google Shape;468;p3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2" name="Google Shape;472;p35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473" name="Google Shape;473;p3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6" name="Google Shape;476;p35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477" name="Google Shape;477;p35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5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5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5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35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483" name="Google Shape;483;p35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5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5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5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7" name="Google Shape;487;p35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488" name="Google Shape;488;p3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5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5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1" name="Google Shape;491;p35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492" name="Google Shape;492;p35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5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5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5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5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7" name="Google Shape;497;p35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498" name="Google Shape;498;p3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5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5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5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2" name="Google Shape;502;p35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503" name="Google Shape;503;p35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5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5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5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507;p35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508" name="Google Shape;508;p3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5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5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1" name="Google Shape;511;p35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512" name="Google Shape;512;p35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5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5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5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" name="Google Shape;516;p35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517" name="Google Shape;517;p35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5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5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1" name="Google Shape;521;p35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522" name="Google Shape;522;p35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5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5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5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5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35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528" name="Google Shape;528;p3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5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5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5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2" name="Google Shape;532;p35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533" name="Google Shape;533;p35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5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5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6" name="Google Shape;536;p35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537" name="Google Shape;537;p35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5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5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1" name="Google Shape;541;p35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542" name="Google Shape;542;p35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5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5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5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5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7" name="Google Shape;547;p35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548" name="Google Shape;548;p3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5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5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5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2" name="Google Shape;552;p35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553" name="Google Shape;553;p35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5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5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" name="Google Shape;556;p35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557" name="Google Shape;557;p35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5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5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5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" name="Google Shape;562;p35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563" name="Google Shape;563;p35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5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5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5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7" name="Google Shape;567;p35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568" name="Google Shape;568;p3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5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5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5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2" name="Google Shape;572;p35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573" name="Google Shape;573;p35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5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5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6" name="Google Shape;576;p35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577" name="Google Shape;577;p35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5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5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81" name="Google Shape;581;p35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2" name="Google Shape;582;p35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3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5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96" name="Google Shape;96;p15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97" name="Google Shape;97;p15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" name="Google Shape;99;p15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100" name="Google Shape;100;p15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" name="Google Shape;103;p15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104" name="Google Shape;104;p15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8" name="Google Shape;108;p15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109" name="Google Shape;109;p15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110" name="Google Shape;110;p15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" name="Google Shape;112;p15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113" name="Google Shape;113;p15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15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117" name="Google Shape;117;p15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15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22" name="Google Shape;122;p15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7" name="Google Shape;127;p15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796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56" name="Google Shape;56;p14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57" name="Google Shape;57;p14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14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" name="Google Shape;59;p14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60" name="Google Shape;60;p14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14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" name="Google Shape;63;p14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64" name="Google Shape;64;p14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4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68;p14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69" name="Google Shape;69;p14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4" name="Google Shape;74;p14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75" name="Google Shape;75;p14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" name="Google Shape;77;p14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78" name="Google Shape;78;p14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81;p14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" name="Google Shape;82;p14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83" name="Google Shape;83;p14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5" name="Google Shape;85;p14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0484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5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96" name="Google Shape;96;p15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97" name="Google Shape;97;p15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" name="Google Shape;99;p15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100" name="Google Shape;100;p15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" name="Google Shape;103;p15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104" name="Google Shape;104;p15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8" name="Google Shape;108;p15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109" name="Google Shape;109;p15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110" name="Google Shape;110;p15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" name="Google Shape;112;p15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113" name="Google Shape;113;p15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15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117" name="Google Shape;117;p15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15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22" name="Google Shape;122;p15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7" name="Google Shape;127;p15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997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31" name="Google Shape;131;p1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Google Shape;133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1"/>
          </p:nvPr>
        </p:nvSpPr>
        <p:spPr>
          <a:xfrm>
            <a:off x="1303800" y="1298775"/>
            <a:ext cx="7030500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9092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38" name="Google Shape;138;p1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" name="Google Shape;140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body" idx="1"/>
          </p:nvPr>
        </p:nvSpPr>
        <p:spPr>
          <a:xfrm>
            <a:off x="1303800" y="1597875"/>
            <a:ext cx="3430500" cy="31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2"/>
          </p:nvPr>
        </p:nvSpPr>
        <p:spPr>
          <a:xfrm>
            <a:off x="4903650" y="1597875"/>
            <a:ext cx="3430500" cy="31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8445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46" name="Google Shape;146;p1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6922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52" name="Google Shape;152;p1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4761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0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59" name="Google Shape;159;p20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60" name="Google Shape;160;p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20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20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64" name="Google Shape;164;p20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7" name="Google Shape;167;p20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68" name="Google Shape;168;p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 i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476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74" name="Google Shape;174;p2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1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9" name="Google Shape;179;p2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8076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22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82" name="Google Shape;182;p2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" name="Google Shape;184;p22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85" name="Google Shape;185;p2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9371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3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23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88" name="Google Shape;188;p23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89" name="Google Shape;189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3" name="Google Shape;193;p23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94" name="Google Shape;194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3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9" name="Google Shape;199;p23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200" name="Google Shape;200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4" name="Google Shape;204;p23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205" name="Google Shape;205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23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209" name="Google Shape;209;p23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3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3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3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3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23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215" name="Google Shape;215;p23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3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3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3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23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220" name="Google Shape;220;p23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3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3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23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224" name="Google Shape;224;p23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3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3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3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3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9" name="Google Shape;229;p23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230" name="Google Shape;230;p23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3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3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3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23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235" name="Google Shape;235;p23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3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3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23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23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240" name="Google Shape;240;p23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23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23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23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44" name="Google Shape;244;p23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" name="Google Shape;248;p23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49" name="Google Shape;249;p23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3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3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3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" name="Google Shape;253;p23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54" name="Google Shape;254;p23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3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3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3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3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23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60" name="Google Shape;260;p23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3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3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3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4" name="Google Shape;264;p23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65" name="Google Shape;265;p23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3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3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" name="Google Shape;268;p23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69" name="Google Shape;269;p23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3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3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3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" name="Google Shape;273;p23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74" name="Google Shape;274;p23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3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3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3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3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9" name="Google Shape;279;p23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80" name="Google Shape;280;p23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3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3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3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4" name="Google Shape;284;p23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85" name="Google Shape;285;p23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3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3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" name="Google Shape;288;p23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89" name="Google Shape;289;p23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3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3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3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3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" name="Google Shape;294;p23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95" name="Google Shape;295;p23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3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3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3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9" name="Google Shape;299;p23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300" name="Google Shape;300;p23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3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3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3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4" name="Google Shape;304;p23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305" name="Google Shape;305;p23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3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3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8" name="Google Shape;308;p23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309" name="Google Shape;309;p23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3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3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3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3" name="Google Shape;313;p23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4" name="Google Shape;314;p23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2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368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1207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 with black text&#10;&#10;Description automatically generated">
            <a:extLst>
              <a:ext uri="{FF2B5EF4-FFF2-40B4-BE49-F238E27FC236}">
                <a16:creationId xmlns:a16="http://schemas.microsoft.com/office/drawing/2014/main" id="{F55102C2-0432-F2E5-207B-BD1FAD382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BDF8-A450-96EA-A416-578D287E9D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05169" y="1263771"/>
            <a:ext cx="6075293" cy="1790700"/>
          </a:xfrm>
        </p:spPr>
        <p:txBody>
          <a:bodyPr anchor="b">
            <a:normAutofit/>
          </a:bodyPr>
          <a:lstStyle>
            <a:lvl1pPr algn="l">
              <a:defRPr sz="495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51E4B-01F2-20DB-DFCF-95B70EA4B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5169" y="3216164"/>
            <a:ext cx="6075293" cy="1241822"/>
          </a:xfrm>
        </p:spPr>
        <p:txBody>
          <a:bodyPr>
            <a:normAutofit/>
          </a:bodyPr>
          <a:lstStyle>
            <a:lvl1pPr marL="0" indent="0" algn="l">
              <a:buNone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4314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black line&#10;&#10;Description automatically generated">
            <a:extLst>
              <a:ext uri="{FF2B5EF4-FFF2-40B4-BE49-F238E27FC236}">
                <a16:creationId xmlns:a16="http://schemas.microsoft.com/office/drawing/2014/main" id="{1E520152-0AC2-634C-FE10-6E56326AAC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319490-9C5D-9AA2-1240-F72AEA2D8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70" y="750923"/>
            <a:ext cx="6414467" cy="718361"/>
          </a:xfrm>
        </p:spPr>
        <p:txBody>
          <a:bodyPr/>
          <a:lstStyle>
            <a:lvl1pPr>
              <a:defRPr b="0">
                <a:solidFill>
                  <a:srgbClr val="5B85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05865-5CBB-1667-7FBF-9C0E218A8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370" y="1674640"/>
            <a:ext cx="7886700" cy="3263504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4911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logo&#10;&#10;Description automatically generated">
            <a:extLst>
              <a:ext uri="{FF2B5EF4-FFF2-40B4-BE49-F238E27FC236}">
                <a16:creationId xmlns:a16="http://schemas.microsoft.com/office/drawing/2014/main" id="{793E144B-3C78-2A97-2D6E-AF61DD3704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DEBD6-7740-BF23-906E-009D3273A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855" y="1603824"/>
            <a:ext cx="3621572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180B5-40C2-8E03-D089-94F33B0E7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27324" y="1603824"/>
            <a:ext cx="3995531" cy="321854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3C0C6C1-B99C-441F-302C-9C57F83B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71" y="750923"/>
            <a:ext cx="6948695" cy="718361"/>
          </a:xfrm>
        </p:spPr>
        <p:txBody>
          <a:bodyPr/>
          <a:lstStyle>
            <a:lvl1pPr>
              <a:defRPr b="0">
                <a:solidFill>
                  <a:srgbClr val="5B853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3268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and white logo&#10;&#10;Description automatically generated">
            <a:extLst>
              <a:ext uri="{FF2B5EF4-FFF2-40B4-BE49-F238E27FC236}">
                <a16:creationId xmlns:a16="http://schemas.microsoft.com/office/drawing/2014/main" id="{B5BFD040-8A26-665B-6B73-9C507EE4C3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A3EA03-15EC-02C2-8D72-4C116DCD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70" y="859372"/>
            <a:ext cx="7886700" cy="81526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BE16F5-EA35-63D3-B388-79BA056C2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370" y="1879997"/>
            <a:ext cx="7886700" cy="2784872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8234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line on a white background&#10;&#10;Description automatically generated">
            <a:extLst>
              <a:ext uri="{FF2B5EF4-FFF2-40B4-BE49-F238E27FC236}">
                <a16:creationId xmlns:a16="http://schemas.microsoft.com/office/drawing/2014/main" id="{68A51A8D-E9EF-0DCD-F9B4-2711757B5E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64CD47-05C7-17C6-DF0E-0DC26B2834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1537096"/>
            <a:ext cx="4629150" cy="2858691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5AC0F-4C5A-1E39-4464-4E98082A2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8370" y="1543050"/>
            <a:ext cx="2700649" cy="2858691"/>
          </a:xfrm>
        </p:spPr>
        <p:txBody>
          <a:bodyPr/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A8FCA9-9F8E-D007-C75B-761909334796}"/>
              </a:ext>
            </a:extLst>
          </p:cNvPr>
          <p:cNvSpPr txBox="1">
            <a:spLocks/>
          </p:cNvSpPr>
          <p:nvPr userDrawn="1"/>
        </p:nvSpPr>
        <p:spPr>
          <a:xfrm>
            <a:off x="878370" y="750923"/>
            <a:ext cx="6414467" cy="718361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5B853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300" dirty="0"/>
              <a:t>Click to edit Master title</a:t>
            </a:r>
            <a:endParaRPr lang="en-CA" sz="3300" dirty="0"/>
          </a:p>
        </p:txBody>
      </p:sp>
    </p:spTree>
    <p:extLst>
      <p:ext uri="{BB962C8B-B14F-4D97-AF65-F5344CB8AC3E}">
        <p14:creationId xmlns:p14="http://schemas.microsoft.com/office/powerpoint/2010/main" val="59996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logo&#10;&#10;Description automatically generated">
            <a:extLst>
              <a:ext uri="{FF2B5EF4-FFF2-40B4-BE49-F238E27FC236}">
                <a16:creationId xmlns:a16="http://schemas.microsoft.com/office/drawing/2014/main" id="{4CCFB0DB-02D5-646F-5C2B-E36C91B765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7E21D-7A20-FC57-A33F-1B0921814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827" y="800592"/>
            <a:ext cx="3650146" cy="3655219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C810AAE-F2D4-B390-9C3F-6B373F53F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322" y="794690"/>
            <a:ext cx="3801719" cy="100180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07889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background with black text&#10;&#10;Description automatically generated">
            <a:extLst>
              <a:ext uri="{FF2B5EF4-FFF2-40B4-BE49-F238E27FC236}">
                <a16:creationId xmlns:a16="http://schemas.microsoft.com/office/drawing/2014/main" id="{039BAAF9-CE7A-D616-E4F7-B0327CE9E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5EF3B-1CC2-3B2F-A9C0-B0884FBE8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350" y="1490870"/>
            <a:ext cx="5744818" cy="202569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4343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320" name="Google Shape;32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  <a:defRPr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1" name="Google Shape;321;p2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9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Open Sans ExtraBold" pitchFamily="2" charset="0"/>
          <a:ea typeface="Open Sans ExtraBold" pitchFamily="2" charset="0"/>
          <a:cs typeface="Open Sans ExtraBold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  <a:defRPr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 rtl="0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82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00" b="1" i="0" u="none" strike="noStrike" cap="none">
          <a:solidFill>
            <a:srgbClr val="000000"/>
          </a:solidFill>
          <a:latin typeface="Open Sans ExtraBold" pitchFamily="2" charset="0"/>
          <a:ea typeface="Open Sans ExtraBold" pitchFamily="2" charset="0"/>
          <a:cs typeface="Open Sans ExtraBold" pitchFamily="2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388A6C-DDDC-1105-99BD-554A3383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7F13E-37DC-28A5-9344-9BA0BAEBD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0EDDD-4077-E094-41EE-4E4D08B51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C0C37-046A-4592-9664-E0AB167F0408}" type="datetimeFigureOut">
              <a:rPr lang="en-CA" smtClean="0"/>
              <a:t>2023-10-18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F8D41-68AC-DC44-4E3B-B0B8496BB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85DE2-0270-E3C3-6E41-4312C6440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B37CF-E3B1-4251-BA22-0DC5296798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53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igitalcredentials.mit.edu/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.ly/DCCLastMil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rmap.t3networkhub.org/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TR/vc-data-model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gitalcredentials.mit.edu/docs/Learner-Credential-Wallet-Specification-May-2021.pdf" TargetMode="External"/><Relationship Id="rId5" Type="http://schemas.openxmlformats.org/officeDocument/2006/relationships/hyperlink" Target="https://chapi.io/" TargetMode="External"/><Relationship Id="rId4" Type="http://schemas.openxmlformats.org/officeDocument/2006/relationships/hyperlink" Target="https://w3c-ccg.github.io/vc-api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3.org/TR/vc-data-model/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3.org/TR/vc-data-model/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erifierplus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NULL" TargetMode="External"/><Relationship Id="rId4" Type="http://schemas.openxmlformats.org/officeDocument/2006/relationships/hyperlink" Target="https://lcw.app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hyperlink" Target="NULL" TargetMode="External"/><Relationship Id="rId4" Type="http://schemas.openxmlformats.org/officeDocument/2006/relationships/hyperlink" Target="https://lcw.app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mura@mit.ed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hyperlink" Target="https://github.com/digitalcredenti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07D499E-EE7F-CBFD-EE7E-5FA0C705B715}"/>
              </a:ext>
            </a:extLst>
          </p:cNvPr>
          <p:cNvSpPr txBox="1"/>
          <p:nvPr/>
        </p:nvSpPr>
        <p:spPr>
          <a:xfrm>
            <a:off x="6202680" y="435136"/>
            <a:ext cx="20497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CA" sz="4500" kern="1200" dirty="0">
                <a:solidFill>
                  <a:srgbClr val="5B853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6" name="Picture 5" descr="Groningen Declaration Network Annual Meeting Logo">
            <a:extLst>
              <a:ext uri="{FF2B5EF4-FFF2-40B4-BE49-F238E27FC236}">
                <a16:creationId xmlns:a16="http://schemas.microsoft.com/office/drawing/2014/main" id="{B8DE335C-2120-4B41-53C3-362B94ADE4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0" b="19702"/>
          <a:stretch/>
        </p:blipFill>
        <p:spPr>
          <a:xfrm>
            <a:off x="1475105" y="1378027"/>
            <a:ext cx="6075293" cy="20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45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"/>
          <p:cNvSpPr txBox="1">
            <a:spLocks noGrp="1"/>
          </p:cNvSpPr>
          <p:nvPr>
            <p:ph type="ctrTitle"/>
          </p:nvPr>
        </p:nvSpPr>
        <p:spPr>
          <a:xfrm>
            <a:off x="823999" y="1248050"/>
            <a:ext cx="5606617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Learner Controlled Digital Credentials—Moving Toward Portable, Cryptographically Secure Data</a:t>
            </a:r>
            <a:endParaRPr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23" name="Google Shape;323;p25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Brandon Muramatsu,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Gillian Walsh, MIT</a:t>
            </a:r>
            <a:endParaRPr dirty="0"/>
          </a:p>
        </p:txBody>
      </p:sp>
      <p:pic>
        <p:nvPicPr>
          <p:cNvPr id="324" name="Google Shape;324;p25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46696-F2EF-71E7-932A-A133966D8439}"/>
              </a:ext>
            </a:extLst>
          </p:cNvPr>
          <p:cNvSpPr txBox="1"/>
          <p:nvPr/>
        </p:nvSpPr>
        <p:spPr>
          <a:xfrm>
            <a:off x="823999" y="4767050"/>
            <a:ext cx="7924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Copyright 2023 MIT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Unless otherwise specified this work is licensed under a Creative Commons Attribution 4.0 International License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DD0455-570B-4216-F93B-E5672B49E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800" y="598575"/>
            <a:ext cx="3318114" cy="98505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Digital Credentials Consortium Members</a:t>
            </a:r>
          </a:p>
        </p:txBody>
      </p:sp>
      <p:sp>
        <p:nvSpPr>
          <p:cNvPr id="329" name="Google Shape;329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9725" y="574100"/>
            <a:ext cx="960300" cy="84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Google Shape;334;p26" descr="Screenshot of DCC website, https://digitalcredentials.mit.edu/&#10;">
            <a:extLst>
              <a:ext uri="{FF2B5EF4-FFF2-40B4-BE49-F238E27FC236}">
                <a16:creationId xmlns:a16="http://schemas.microsoft.com/office/drawing/2014/main" id="{7BC113F4-7DDD-E252-CF9F-385AD8E7FA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117" y="918880"/>
            <a:ext cx="3676516" cy="256352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>
            <a:spLocks noGrp="1"/>
          </p:cNvSpPr>
          <p:nvPr>
            <p:ph type="body" idx="4294967295"/>
          </p:nvPr>
        </p:nvSpPr>
        <p:spPr>
          <a:xfrm>
            <a:off x="4483275" y="775505"/>
            <a:ext cx="4191000" cy="39625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Delft University of Technology* (Netherlands)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Georgia Institute of Technology* (USA)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Harvard University* (USA)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 err="1">
                <a:solidFill>
                  <a:srgbClr val="000000"/>
                </a:solidFill>
              </a:rPr>
              <a:t>Hasso</a:t>
            </a:r>
            <a:r>
              <a:rPr lang="en" sz="1400" dirty="0">
                <a:solidFill>
                  <a:srgbClr val="000000"/>
                </a:solidFill>
              </a:rPr>
              <a:t> Plattner Institute, Potsdam* (Germany)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Massachusetts Institute of Technology* (USA)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McMaster University* (Canada)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 err="1">
                <a:solidFill>
                  <a:srgbClr val="000000"/>
                </a:solidFill>
              </a:rPr>
              <a:t>Tecnológico</a:t>
            </a:r>
            <a:r>
              <a:rPr lang="en" sz="1400" dirty="0">
                <a:solidFill>
                  <a:srgbClr val="000000"/>
                </a:solidFill>
              </a:rPr>
              <a:t> De Monterrey* (Mexico)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Technical University of Munich* (Germany)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University of California, Berkeley* (USA)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University of California, Irvine* (USA)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University of Milano-Bicocca* (Italy)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University of Toronto* (Canada)</a:t>
            </a:r>
            <a:endParaRPr sz="14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 dirty="0">
                <a:solidFill>
                  <a:srgbClr val="000000"/>
                </a:solidFill>
              </a:rPr>
              <a:t>Western Governors University (USA)</a:t>
            </a:r>
            <a:endParaRPr sz="1400" dirty="0">
              <a:solidFill>
                <a:srgbClr val="000000"/>
              </a:solidFill>
            </a:endParaRPr>
          </a:p>
        </p:txBody>
      </p:sp>
      <p:sp>
        <p:nvSpPr>
          <p:cNvPr id="332" name="Google Shape;332;p26"/>
          <p:cNvSpPr txBox="1"/>
          <p:nvPr/>
        </p:nvSpPr>
        <p:spPr>
          <a:xfrm>
            <a:off x="7920425" y="4752250"/>
            <a:ext cx="1245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* Founding Members</a:t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3" name="Google Shape;333;p26" descr="Country flags for DCC members in text on slid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1944" y="3670608"/>
            <a:ext cx="2282861" cy="26419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6"/>
          <p:cNvSpPr txBox="1"/>
          <p:nvPr/>
        </p:nvSpPr>
        <p:spPr>
          <a:xfrm>
            <a:off x="849124" y="4123010"/>
            <a:ext cx="3148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solidFill>
                  <a:schemeClr val="accent5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https://digitalcredentials.mit.edu/</a:t>
            </a:r>
            <a:br>
              <a:rPr lang="en" i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" i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Founded in 2019</a:t>
            </a:r>
            <a:endParaRPr i="1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8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8"/>
          <p:cNvSpPr txBox="1">
            <a:spLocks noGrp="1"/>
          </p:cNvSpPr>
          <p:nvPr>
            <p:ph type="body" idx="1"/>
          </p:nvPr>
        </p:nvSpPr>
        <p:spPr>
          <a:xfrm>
            <a:off x="1303800" y="1298775"/>
            <a:ext cx="7460100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Learners </a:t>
            </a:r>
            <a:r>
              <a:rPr lang="en" sz="1700"/>
              <a:t>- Commitment to </a:t>
            </a:r>
            <a:r>
              <a:rPr lang="en" sz="1700" u="sng"/>
              <a:t>learner agency</a:t>
            </a:r>
            <a:r>
              <a:rPr lang="en" sz="1700"/>
              <a:t> and participation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Learners retain primary control over their credentials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Issuers</a:t>
            </a:r>
            <a:r>
              <a:rPr lang="en" sz="1700"/>
              <a:t> - Commitment to </a:t>
            </a:r>
            <a:r>
              <a:rPr lang="en" sz="1700" u="sng"/>
              <a:t>issuer control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Issuers [e.g., universities] control to whom they issue credentials, the particular achievement that the credential represents, which credential options are available to the learner, the lifecycle of issuing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Trust</a:t>
            </a:r>
            <a:r>
              <a:rPr lang="en" sz="1700"/>
              <a:t> - Commitment to </a:t>
            </a:r>
            <a:r>
              <a:rPr lang="en" sz="1700" u="sng"/>
              <a:t>open</a:t>
            </a:r>
            <a:r>
              <a:rPr lang="en" sz="1700"/>
              <a:t> processes, open standards, and software</a:t>
            </a:r>
            <a:endParaRPr sz="1700"/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u="sng"/>
              <a:t>Credentials can be verified without consulting original issuer</a:t>
            </a:r>
            <a:endParaRPr sz="1700" u="sng"/>
          </a:p>
        </p:txBody>
      </p:sp>
      <p:sp>
        <p:nvSpPr>
          <p:cNvPr id="349" name="Google Shape;349;p2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" pitchFamily="2" charset="0"/>
                <a:ea typeface="Open Sans" pitchFamily="2" charset="0"/>
                <a:cs typeface="Open Sans" pitchFamily="2" charset="0"/>
              </a:rPr>
              <a:t>DCC Guiding Principles | Values</a:t>
            </a:r>
            <a:endParaRPr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9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9"/>
          <p:cNvSpPr txBox="1">
            <a:spLocks noGrp="1"/>
          </p:cNvSpPr>
          <p:nvPr>
            <p:ph type="body" idx="1"/>
          </p:nvPr>
        </p:nvSpPr>
        <p:spPr>
          <a:xfrm>
            <a:off x="1303800" y="1298775"/>
            <a:ext cx="7221222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Arial"/>
              <a:buChar char="●"/>
            </a:pPr>
            <a:r>
              <a:rPr lang="en" sz="1700" dirty="0">
                <a:solidFill>
                  <a:srgbClr val="595959"/>
                </a:solidFill>
              </a:rPr>
              <a:t>Leading and contributing to the development of </a:t>
            </a:r>
            <a:r>
              <a:rPr lang="en" sz="1700" b="1" dirty="0">
                <a:solidFill>
                  <a:srgbClr val="595959"/>
                </a:solidFill>
              </a:rPr>
              <a:t>open standards</a:t>
            </a:r>
            <a:endParaRPr sz="1700" b="1" dirty="0">
              <a:solidFill>
                <a:srgbClr val="595959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Co-leading W3C Verifiable Credentials for Education Task Force; participating in development of Open Badges v3; deep technical expertise in key technologies</a:t>
            </a:r>
            <a:endParaRPr sz="1300" dirty="0">
              <a:solidFill>
                <a:srgbClr val="595959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Arial"/>
              <a:buChar char="●"/>
            </a:pPr>
            <a:r>
              <a:rPr lang="en" sz="1700" dirty="0">
                <a:solidFill>
                  <a:srgbClr val="595959"/>
                </a:solidFill>
              </a:rPr>
              <a:t>Supporting an </a:t>
            </a:r>
            <a:r>
              <a:rPr lang="en" sz="1700" b="1" dirty="0">
                <a:solidFill>
                  <a:srgbClr val="595959"/>
                </a:solidFill>
              </a:rPr>
              <a:t>open source mobile wallet</a:t>
            </a:r>
            <a:endParaRPr sz="1700" b="1" dirty="0">
              <a:solidFill>
                <a:srgbClr val="595959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○"/>
            </a:pPr>
            <a:r>
              <a:rPr lang="en" sz="1300" dirty="0">
                <a:solidFill>
                  <a:srgbClr val="595959"/>
                </a:solidFill>
              </a:rPr>
              <a:t>Enabling learner control and privacy preserving</a:t>
            </a:r>
            <a:endParaRPr sz="1300" dirty="0">
              <a:solidFill>
                <a:srgbClr val="595959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○"/>
            </a:pPr>
            <a:r>
              <a:rPr lang="en" sz="1300" dirty="0">
                <a:solidFill>
                  <a:srgbClr val="595959"/>
                </a:solidFill>
              </a:rPr>
              <a:t>Enabling sharing of credentials, credentials → employers</a:t>
            </a:r>
            <a:endParaRPr sz="1300" dirty="0">
              <a:solidFill>
                <a:srgbClr val="595959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Arial"/>
              <a:buChar char="●"/>
            </a:pPr>
            <a:r>
              <a:rPr lang="en" sz="1700" dirty="0">
                <a:solidFill>
                  <a:srgbClr val="595959"/>
                </a:solidFill>
              </a:rPr>
              <a:t>Supporting </a:t>
            </a:r>
            <a:r>
              <a:rPr lang="en" sz="1700" b="1" dirty="0">
                <a:solidFill>
                  <a:srgbClr val="595959"/>
                </a:solidFill>
              </a:rPr>
              <a:t>open source software</a:t>
            </a:r>
            <a:r>
              <a:rPr lang="en" sz="1700" dirty="0">
                <a:solidFill>
                  <a:srgbClr val="595959"/>
                </a:solidFill>
              </a:rPr>
              <a:t> to enable universities to </a:t>
            </a:r>
            <a:r>
              <a:rPr lang="en" sz="1700" b="1" dirty="0">
                <a:solidFill>
                  <a:srgbClr val="595959"/>
                </a:solidFill>
              </a:rPr>
              <a:t>issue Verifiable Credentials</a:t>
            </a:r>
            <a:r>
              <a:rPr lang="en" sz="1700" dirty="0">
                <a:solidFill>
                  <a:srgbClr val="595959"/>
                </a:solidFill>
              </a:rPr>
              <a:t> / Open Badges v3</a:t>
            </a:r>
            <a:endParaRPr sz="1700" dirty="0">
              <a:solidFill>
                <a:srgbClr val="595959"/>
              </a:solidFill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Char char="○"/>
            </a:pPr>
            <a:r>
              <a:rPr lang="en" sz="1300" dirty="0">
                <a:solidFill>
                  <a:srgbClr val="595959"/>
                </a:solidFill>
              </a:rPr>
              <a:t>Working with DCC members to deploy VC-based issuing</a:t>
            </a:r>
            <a:endParaRPr sz="1300" dirty="0">
              <a:solidFill>
                <a:srgbClr val="595959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Supporting </a:t>
            </a:r>
            <a:r>
              <a:rPr lang="en" sz="1700" b="1" dirty="0"/>
              <a:t>DCC Members</a:t>
            </a:r>
            <a:r>
              <a:rPr lang="en" sz="1700" dirty="0"/>
              <a:t> in </a:t>
            </a:r>
            <a:r>
              <a:rPr lang="en" sz="1700" b="1" dirty="0"/>
              <a:t>issuing</a:t>
            </a:r>
            <a:r>
              <a:rPr lang="en" sz="1700" dirty="0"/>
              <a:t> verifiable digital credentials</a:t>
            </a: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Enabling the development of a </a:t>
            </a:r>
            <a:r>
              <a:rPr lang="en" sz="1700" b="1" dirty="0"/>
              <a:t>LER Ecosystem</a:t>
            </a:r>
            <a:endParaRPr sz="1700" b="1" dirty="0"/>
          </a:p>
        </p:txBody>
      </p:sp>
      <p:sp>
        <p:nvSpPr>
          <p:cNvPr id="357" name="Google Shape;357;p2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Open Sans" pitchFamily="2" charset="0"/>
                <a:ea typeface="Open Sans" pitchFamily="2" charset="0"/>
                <a:cs typeface="Open Sans" pitchFamily="2" charset="0"/>
              </a:rPr>
              <a:t>Putting DCC Guiding Principles into Action </a:t>
            </a:r>
            <a:endParaRPr sz="24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latin typeface="Open Sans" pitchFamily="2" charset="0"/>
                <a:ea typeface="Open Sans" pitchFamily="2" charset="0"/>
                <a:cs typeface="Open Sans" pitchFamily="2" charset="0"/>
              </a:rPr>
              <a:t>“Last Mile” Report</a:t>
            </a:r>
            <a:endParaRPr sz="2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69" name="Google Shape;369;p31"/>
          <p:cNvSpPr txBox="1">
            <a:spLocks noGrp="1"/>
          </p:cNvSpPr>
          <p:nvPr>
            <p:ph type="body" idx="1"/>
          </p:nvPr>
        </p:nvSpPr>
        <p:spPr>
          <a:xfrm>
            <a:off x="1303799" y="1298775"/>
            <a:ext cx="7560352" cy="36389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750" dirty="0"/>
              <a:t>Employers want to </a:t>
            </a:r>
            <a:r>
              <a:rPr lang="en-US" sz="1750" b="1" dirty="0"/>
              <a:t>match the skills held by </a:t>
            </a:r>
            <a:br>
              <a:rPr lang="en-US" sz="1750" b="1" dirty="0"/>
            </a:br>
            <a:r>
              <a:rPr lang="en-US" sz="1750" b="1" dirty="0"/>
              <a:t>applicants to jobs</a:t>
            </a:r>
            <a:r>
              <a:rPr lang="en-US" sz="1750" dirty="0"/>
              <a:t>, BUT there’s a </a:t>
            </a:r>
            <a:r>
              <a:rPr lang="en-US" sz="1750" b="1" dirty="0"/>
              <a:t>disconnect</a:t>
            </a:r>
            <a:endParaRPr lang="en-US" sz="1750" dirty="0"/>
          </a:p>
          <a:p>
            <a:pPr marL="0" lvl="0" indent="0" algn="l" rtl="0">
              <a:spcBef>
                <a:spcPts val="1200"/>
              </a:spcBef>
              <a:spcAft>
                <a:spcPts val="100"/>
              </a:spcAft>
              <a:buNone/>
            </a:pPr>
            <a:r>
              <a:rPr lang="en-US" sz="1750" b="1" dirty="0"/>
              <a:t>Resumes</a:t>
            </a:r>
            <a:r>
              <a:rPr lang="en-US" sz="1750" dirty="0"/>
              <a:t>, paper and PDF, are still the </a:t>
            </a:r>
            <a:r>
              <a:rPr lang="en-US" sz="1750" b="1" dirty="0"/>
              <a:t>lingua franca</a:t>
            </a:r>
            <a:r>
              <a:rPr lang="en-US" sz="1750" dirty="0"/>
              <a:t> </a:t>
            </a:r>
          </a:p>
          <a:p>
            <a:pPr marL="0" lvl="0" indent="0" algn="l" rtl="0">
              <a:spcBef>
                <a:spcPts val="1200"/>
              </a:spcBef>
              <a:spcAft>
                <a:spcPts val="100"/>
              </a:spcAft>
              <a:buNone/>
            </a:pPr>
            <a:r>
              <a:rPr lang="en-US" sz="1750" dirty="0"/>
              <a:t>Digital credentials </a:t>
            </a:r>
            <a:r>
              <a:rPr lang="en-US" sz="1750" i="1" dirty="0">
                <a:solidFill>
                  <a:schemeClr val="accent1"/>
                </a:solidFill>
              </a:rPr>
              <a:t>need to contain</a:t>
            </a:r>
            <a:r>
              <a:rPr lang="en-US" sz="1750" b="1" dirty="0"/>
              <a:t> </a:t>
            </a:r>
            <a:r>
              <a:rPr lang="en-US" sz="1750" b="1" i="1" dirty="0">
                <a:solidFill>
                  <a:schemeClr val="accent1"/>
                </a:solidFill>
              </a:rPr>
              <a:t>granular information</a:t>
            </a:r>
            <a:r>
              <a:rPr lang="en-US" sz="1750" dirty="0"/>
              <a:t> about </a:t>
            </a:r>
            <a:r>
              <a:rPr lang="en-US" sz="1750" b="1" i="1" dirty="0">
                <a:solidFill>
                  <a:schemeClr val="accent1"/>
                </a:solidFill>
              </a:rPr>
              <a:t>learning outcomes</a:t>
            </a:r>
            <a:r>
              <a:rPr lang="en-US" sz="1750" dirty="0"/>
              <a:t> or </a:t>
            </a:r>
            <a:r>
              <a:rPr lang="en-US" sz="1750" b="1" i="1" dirty="0">
                <a:solidFill>
                  <a:schemeClr val="accent1"/>
                </a:solidFill>
              </a:rPr>
              <a:t>achievements</a:t>
            </a:r>
            <a:r>
              <a:rPr lang="en-US" sz="1750" dirty="0"/>
              <a:t> to map to skills needed for a job</a:t>
            </a:r>
          </a:p>
          <a:p>
            <a:pPr marL="0" lvl="0" indent="0" algn="l" rtl="0">
              <a:spcBef>
                <a:spcPts val="1200"/>
              </a:spcBef>
              <a:spcAft>
                <a:spcPts val="100"/>
              </a:spcAft>
              <a:buNone/>
            </a:pPr>
            <a:r>
              <a:rPr lang="en-US" sz="1750" dirty="0"/>
              <a:t>Adoption of Verifiable Credentials is directly related to the way they are </a:t>
            </a:r>
            <a:r>
              <a:rPr lang="en-US" sz="1750" b="1" dirty="0"/>
              <a:t>integrated into Human-Resource Management Systems</a:t>
            </a:r>
            <a:r>
              <a:rPr lang="en-US" sz="1750" dirty="0"/>
              <a:t>—</a:t>
            </a:r>
            <a:r>
              <a:rPr lang="en-US" sz="1750" b="1" dirty="0"/>
              <a:t>not currently supported,</a:t>
            </a:r>
            <a:r>
              <a:rPr lang="en-US" sz="1750" dirty="0"/>
              <a:t> won’t be added by vendors unless there is demand</a:t>
            </a:r>
            <a:endParaRPr lang="en-US" sz="1750" b="1" dirty="0"/>
          </a:p>
        </p:txBody>
      </p:sp>
      <p:pic>
        <p:nvPicPr>
          <p:cNvPr id="370" name="Google Shape;370;p31" descr="Image of Credentials to Employment: The Last Mile Report"/>
          <p:cNvPicPr preferRelativeResize="0"/>
          <p:nvPr/>
        </p:nvPicPr>
        <p:blipFill rotWithShape="1">
          <a:blip r:embed="rId3">
            <a:alphaModFix/>
          </a:blip>
          <a:srcRect t="3508" b="5349"/>
          <a:stretch/>
        </p:blipFill>
        <p:spPr>
          <a:xfrm>
            <a:off x="7279060" y="477683"/>
            <a:ext cx="1715818" cy="2022778"/>
          </a:xfrm>
          <a:prstGeom prst="rect">
            <a:avLst/>
          </a:prstGeom>
          <a:noFill/>
          <a:ln>
            <a:noFill/>
          </a:ln>
          <a:effectLst>
            <a:outerShdw blurRad="85725" dist="571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71" name="Google Shape;371;p31"/>
          <p:cNvSpPr txBox="1"/>
          <p:nvPr/>
        </p:nvSpPr>
        <p:spPr>
          <a:xfrm>
            <a:off x="6805749" y="103750"/>
            <a:ext cx="2189129" cy="543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lang="en" i="1" dirty="0">
                <a:solidFill>
                  <a:schemeClr val="accent5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https://bit.ly/DCCLastMile</a:t>
            </a:r>
            <a:endParaRPr i="1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LER Ecosystem Map</a:t>
            </a:r>
            <a:endParaRPr/>
          </a:p>
        </p:txBody>
      </p:sp>
      <p:sp>
        <p:nvSpPr>
          <p:cNvPr id="401" name="Google Shape;401;p35"/>
          <p:cNvSpPr txBox="1">
            <a:spLocks noGrp="1"/>
          </p:cNvSpPr>
          <p:nvPr>
            <p:ph type="body" idx="1"/>
          </p:nvPr>
        </p:nvSpPr>
        <p:spPr>
          <a:xfrm>
            <a:off x="1303800" y="1298775"/>
            <a:ext cx="7030500" cy="33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02" name="Google Shape;402;p35" descr="LER Ecosystem map showing all of the different types of participants in the ecosyste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69" y="64950"/>
            <a:ext cx="888186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5" descr="Sponsors of the LER Ecosystem Map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148" y="3748436"/>
            <a:ext cx="2890997" cy="13178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15BE5A-7E8C-669F-4B4B-CA4E798744EE}"/>
              </a:ext>
            </a:extLst>
          </p:cNvPr>
          <p:cNvSpPr txBox="1"/>
          <p:nvPr/>
        </p:nvSpPr>
        <p:spPr>
          <a:xfrm>
            <a:off x="544148" y="1064732"/>
            <a:ext cx="299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https://lermap.t3networkhub.org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6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78489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Verifiable Credentials &amp;</a:t>
            </a:r>
            <a:endParaRPr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DCC Open Source Software:</a:t>
            </a:r>
            <a:endParaRPr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Underlying standards and technology to enable issuing verifiable digital academic credentials</a:t>
            </a:r>
            <a:endParaRPr sz="2800" b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09" name="Google Shape;409;p36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4931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40" dirty="0">
                <a:latin typeface="Open Sans" pitchFamily="2" charset="0"/>
                <a:ea typeface="Open Sans" pitchFamily="2" charset="0"/>
                <a:cs typeface="Open Sans" pitchFamily="2" charset="0"/>
              </a:rPr>
              <a:t>DCC’s Starting Point in Technology—Open Standards</a:t>
            </a:r>
            <a:endParaRPr sz="214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15" name="Google Shape;415;p37"/>
          <p:cNvSpPr txBox="1">
            <a:spLocks noGrp="1"/>
          </p:cNvSpPr>
          <p:nvPr>
            <p:ph type="body" idx="1"/>
          </p:nvPr>
        </p:nvSpPr>
        <p:spPr>
          <a:xfrm>
            <a:off x="1303801" y="1298775"/>
            <a:ext cx="6536400" cy="38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W3C Verifiable Credentials Data Model</a:t>
            </a:r>
            <a:endParaRPr dirty="0"/>
          </a:p>
          <a:p>
            <a:pPr marL="914400" lvl="1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dirty="0"/>
              <a:t>-&gt; 1Edtech Open Badges v3 context</a:t>
            </a:r>
            <a:endParaRPr dirty="0"/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 dirty="0">
                <a:solidFill>
                  <a:schemeClr val="hlink"/>
                </a:solidFill>
                <a:hlinkClick r:id="rId4"/>
              </a:rPr>
              <a:t>W3C VC-API</a:t>
            </a:r>
            <a:endParaRPr dirty="0"/>
          </a:p>
          <a:p>
            <a:pPr marL="914400" lvl="1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dirty="0"/>
              <a:t>Provides data model and HTTP protocols to issue, verify, present, and manage data used in such an ecosystem</a:t>
            </a:r>
            <a:endParaRPr dirty="0"/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 dirty="0">
                <a:solidFill>
                  <a:schemeClr val="hlink"/>
                </a:solidFill>
                <a:hlinkClick r:id="rId5"/>
              </a:rPr>
              <a:t>CHAPI</a:t>
            </a:r>
            <a:endParaRPr dirty="0"/>
          </a:p>
          <a:p>
            <a:pPr marL="914400" lvl="1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dirty="0"/>
              <a:t>Protocol allows a digital wallet to receive Verifiable Credentials from an independent third-party issuer - or present Verifiable Credentials to an independent third-party verifier - in a way that establishes trust and preserves privacy</a:t>
            </a:r>
            <a:endParaRPr dirty="0"/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u="sng" dirty="0">
                <a:solidFill>
                  <a:schemeClr val="hlink"/>
                </a:solidFill>
                <a:hlinkClick r:id="rId6"/>
              </a:rPr>
              <a:t>Learner Credential Wallet Specification</a:t>
            </a:r>
            <a:endParaRPr dirty="0"/>
          </a:p>
          <a:p>
            <a:pPr marL="914400" lvl="1" indent="-32258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dirty="0"/>
              <a:t>Describes the necessary wallet features and technical requirements enabling individuals to curate and present their learning and employment records to others in an interoperable manner</a:t>
            </a:r>
            <a:endParaRPr dirty="0"/>
          </a:p>
        </p:txBody>
      </p:sp>
      <p:pic>
        <p:nvPicPr>
          <p:cNvPr id="2" name="Google Shape;356;p29" descr="DCC Logo">
            <a:extLst>
              <a:ext uri="{FF2B5EF4-FFF2-40B4-BE49-F238E27FC236}">
                <a16:creationId xmlns:a16="http://schemas.microsoft.com/office/drawing/2014/main" id="{89DB38F4-2029-5BBC-E6B4-CC28529677A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" pitchFamily="2" charset="0"/>
                <a:ea typeface="Open Sans" pitchFamily="2" charset="0"/>
                <a:cs typeface="Open Sans" pitchFamily="2" charset="0"/>
              </a:rPr>
              <a:t>Verifiable Credentials Ecosystem</a:t>
            </a:r>
            <a:endParaRPr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21" name="Google Shape;421;p38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8" descr="Verifiable Credential Data Mode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4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8"/>
          <p:cNvSpPr txBox="1"/>
          <p:nvPr/>
        </p:nvSpPr>
        <p:spPr>
          <a:xfrm>
            <a:off x="368613" y="1856550"/>
            <a:ext cx="1956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College / University</a:t>
            </a:r>
            <a:endParaRPr sz="1200" b="1" dirty="0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24" name="Google Shape;424;p38"/>
          <p:cNvSpPr txBox="1"/>
          <p:nvPr/>
        </p:nvSpPr>
        <p:spPr>
          <a:xfrm>
            <a:off x="24056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Learner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25" name="Google Shape;425;p38"/>
          <p:cNvSpPr txBox="1"/>
          <p:nvPr/>
        </p:nvSpPr>
        <p:spPr>
          <a:xfrm>
            <a:off x="42906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Employer / 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Graduate School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26" name="Google Shape;426;p38"/>
          <p:cNvSpPr txBox="1"/>
          <p:nvPr/>
        </p:nvSpPr>
        <p:spPr>
          <a:xfrm>
            <a:off x="21149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National Organization / DCC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27" name="Google Shape;427;p38"/>
          <p:cNvSpPr txBox="1"/>
          <p:nvPr/>
        </p:nvSpPr>
        <p:spPr>
          <a:xfrm>
            <a:off x="6597699" y="1671750"/>
            <a:ext cx="23862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Open Sans ExtraBold"/>
                <a:ea typeface="Open Sans ExtraBold"/>
                <a:cs typeface="Open Sans ExtraBold"/>
                <a:sym typeface="Open Sans"/>
              </a:rPr>
              <a:t>DCC Credential</a:t>
            </a:r>
            <a:br>
              <a:rPr lang="en" sz="1200" b="1">
                <a:latin typeface="Open Sans ExtraBold"/>
                <a:ea typeface="Open Sans ExtraBold"/>
                <a:cs typeface="Open Sans ExtraBold"/>
                <a:sym typeface="Open Sans"/>
              </a:rPr>
            </a:b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Uses credentials conforming to </a:t>
            </a:r>
            <a:r>
              <a:rPr lang="en" sz="12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W3C Verifiable Credentials 1.1 Data Model</a:t>
            </a: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 (e.g., Open Badges v3)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8" name="Google Shape;428;p38"/>
          <p:cNvSpPr txBox="1"/>
          <p:nvPr/>
        </p:nvSpPr>
        <p:spPr>
          <a:xfrm>
            <a:off x="570200" y="4692050"/>
            <a:ext cx="576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Ecosystem Diagram from W3C Verifiable Credentials Data Model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9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9" descr="Verifiable Credential Data Mode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4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9"/>
          <p:cNvSpPr/>
          <p:nvPr/>
        </p:nvSpPr>
        <p:spPr>
          <a:xfrm>
            <a:off x="2786850" y="3323800"/>
            <a:ext cx="1096200" cy="40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C8C8C"/>
              </a:gs>
              <a:gs pos="100000">
                <a:srgbClr val="40404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Registries</a:t>
            </a:r>
            <a:endParaRPr b="1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39" name="Google Shape;439;p39"/>
          <p:cNvSpPr txBox="1"/>
          <p:nvPr/>
        </p:nvSpPr>
        <p:spPr>
          <a:xfrm>
            <a:off x="21149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National Organization / DCC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38" name="Google Shape;438;p39"/>
          <p:cNvSpPr txBox="1"/>
          <p:nvPr/>
        </p:nvSpPr>
        <p:spPr>
          <a:xfrm>
            <a:off x="42906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Employer / 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Graduate School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45" name="Google Shape;445;p39"/>
          <p:cNvSpPr/>
          <p:nvPr/>
        </p:nvSpPr>
        <p:spPr>
          <a:xfrm>
            <a:off x="4935675" y="2571750"/>
            <a:ext cx="1096200" cy="70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C8C8C"/>
              </a:gs>
              <a:gs pos="100000">
                <a:srgbClr val="40404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Verifier</a:t>
            </a:r>
            <a:b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</a:br>
            <a: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Plus</a:t>
            </a:r>
            <a:endParaRPr b="1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42" name="Google Shape;442;p39"/>
          <p:cNvSpPr txBox="1"/>
          <p:nvPr/>
        </p:nvSpPr>
        <p:spPr>
          <a:xfrm>
            <a:off x="426900" y="4692050"/>
            <a:ext cx="576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DCC open source software can help you get started!</a:t>
            </a:r>
            <a:endParaRPr b="1" dirty="0">
              <a:solidFill>
                <a:schemeClr val="accent1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44" name="Google Shape;444;p39"/>
          <p:cNvSpPr/>
          <p:nvPr/>
        </p:nvSpPr>
        <p:spPr>
          <a:xfrm>
            <a:off x="2786850" y="2571750"/>
            <a:ext cx="1096200" cy="70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C8C8C"/>
              </a:gs>
              <a:gs pos="100000">
                <a:srgbClr val="40404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Learner Credential Wallet</a:t>
            </a:r>
            <a:endParaRPr b="1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37" name="Google Shape;437;p39"/>
          <p:cNvSpPr txBox="1"/>
          <p:nvPr/>
        </p:nvSpPr>
        <p:spPr>
          <a:xfrm>
            <a:off x="24056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Learner</a:t>
            </a:r>
            <a:endParaRPr sz="1200" b="1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43" name="Google Shape;443;p39"/>
          <p:cNvSpPr/>
          <p:nvPr/>
        </p:nvSpPr>
        <p:spPr>
          <a:xfrm>
            <a:off x="885875" y="2571750"/>
            <a:ext cx="1096200" cy="700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C8C8C"/>
              </a:gs>
              <a:gs pos="100000">
                <a:srgbClr val="40404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Issuer Compo-</a:t>
            </a:r>
            <a:br>
              <a:rPr lang="en" sz="1200" b="1" dirty="0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</a:br>
            <a:r>
              <a:rPr lang="en" sz="1200" b="1" dirty="0" err="1">
                <a:solidFill>
                  <a:schemeClr val="lt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 ExtraBold"/>
              </a:rPr>
              <a:t>nents</a:t>
            </a:r>
            <a:endParaRPr b="1" dirty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436" name="Google Shape;436;p39"/>
          <p:cNvSpPr txBox="1"/>
          <p:nvPr/>
        </p:nvSpPr>
        <p:spPr>
          <a:xfrm>
            <a:off x="368613" y="1856550"/>
            <a:ext cx="1956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B6374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Open Sans"/>
              </a:rPr>
              <a:t>College / University</a:t>
            </a:r>
            <a:endParaRPr sz="1200" b="1" dirty="0">
              <a:solidFill>
                <a:srgbClr val="0B6374"/>
              </a:solidFill>
              <a:latin typeface="Open Sans ExtraBold" pitchFamily="2" charset="0"/>
              <a:ea typeface="Open Sans ExtraBold" pitchFamily="2" charset="0"/>
              <a:cs typeface="Open Sans ExtraBold" pitchFamily="2" charset="0"/>
              <a:sym typeface="Open Sans"/>
            </a:endParaRPr>
          </a:p>
        </p:txBody>
      </p:sp>
      <p:sp>
        <p:nvSpPr>
          <p:cNvPr id="441" name="Google Shape;441;p39"/>
          <p:cNvSpPr txBox="1"/>
          <p:nvPr/>
        </p:nvSpPr>
        <p:spPr>
          <a:xfrm>
            <a:off x="570200" y="1350600"/>
            <a:ext cx="576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DCC open source software supports all aspects of VC ecosystem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0" name="Google Shape;440;p39"/>
          <p:cNvSpPr txBox="1"/>
          <p:nvPr/>
        </p:nvSpPr>
        <p:spPr>
          <a:xfrm>
            <a:off x="6597699" y="1671750"/>
            <a:ext cx="23862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Open Sans ExtraBold"/>
                <a:ea typeface="Open Sans ExtraBold"/>
                <a:cs typeface="Open Sans ExtraBold"/>
                <a:sym typeface="Open Sans"/>
              </a:rPr>
              <a:t>DCC Credential</a:t>
            </a:r>
            <a:br>
              <a:rPr lang="en" sz="1200" b="1">
                <a:latin typeface="Open Sans ExtraBold"/>
                <a:ea typeface="Open Sans ExtraBold"/>
                <a:cs typeface="Open Sans ExtraBold"/>
                <a:sym typeface="Open Sans"/>
              </a:rPr>
            </a:b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Uses credentials conforming to </a:t>
            </a:r>
            <a:r>
              <a:rPr lang="en" sz="12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W3C Verifiable Credentials 1.1 Data Model</a:t>
            </a: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 (e.g., Open Badges v3)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3" name="Google Shape;433;p3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" pitchFamily="2" charset="0"/>
                <a:ea typeface="Open Sans" pitchFamily="2" charset="0"/>
                <a:cs typeface="Open Sans" pitchFamily="2" charset="0"/>
              </a:rPr>
              <a:t>Verifiable Credentials Ecosystem</a:t>
            </a:r>
            <a:endParaRPr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6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69153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Motivations in Ecosystem Participants</a:t>
            </a:r>
            <a:endParaRPr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56" name="Google Shape;556;p46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19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E37DD0-33A5-C14D-F92D-ADC618697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Verifiable Credentials Provide Opportunities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87643-43C3-59B4-A4C3-85DF7E517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799" y="1298775"/>
            <a:ext cx="7526691" cy="3743488"/>
          </a:xfrm>
        </p:spPr>
        <p:txBody>
          <a:bodyPr>
            <a:noAutofit/>
          </a:bodyPr>
          <a:lstStyle/>
          <a:p>
            <a:pPr>
              <a:lnSpc>
                <a:spcPct val="124000"/>
              </a:lnSpc>
            </a:pPr>
            <a:r>
              <a:rPr lang="en-US" sz="1700" dirty="0"/>
              <a:t>Decentralized (Individual) / Centralized (Repository/Union Catalog)</a:t>
            </a:r>
          </a:p>
          <a:p>
            <a:pPr>
              <a:lnSpc>
                <a:spcPct val="124000"/>
              </a:lnSpc>
            </a:pPr>
            <a:r>
              <a:rPr lang="en-US" sz="1700" dirty="0"/>
              <a:t>“Personal Agency” / Issuer- or Service Provider-controlled</a:t>
            </a:r>
          </a:p>
          <a:p>
            <a:pPr>
              <a:lnSpc>
                <a:spcPct val="124000"/>
              </a:lnSpc>
            </a:pPr>
            <a:r>
              <a:rPr lang="en-US" sz="1700" dirty="0"/>
              <a:t>Data (Digital) / </a:t>
            </a:r>
            <a:r>
              <a:rPr lang="en-US" sz="1700" dirty="0" err="1"/>
              <a:t>Digitalised</a:t>
            </a:r>
            <a:r>
              <a:rPr lang="en-US" sz="1700" dirty="0"/>
              <a:t> — data / PDF of Paper</a:t>
            </a:r>
          </a:p>
          <a:p>
            <a:pPr>
              <a:lnSpc>
                <a:spcPct val="124000"/>
              </a:lnSpc>
            </a:pPr>
            <a:r>
              <a:rPr lang="en-US" sz="1700" dirty="0"/>
              <a:t>Doing what’s ”right” (better) / doing what’s “easy”</a:t>
            </a:r>
          </a:p>
          <a:p>
            <a:pPr>
              <a:lnSpc>
                <a:spcPct val="124000"/>
              </a:lnSpc>
            </a:pPr>
            <a:r>
              <a:rPr lang="en-US" sz="1700" dirty="0"/>
              <a:t>Some things don’t change</a:t>
            </a:r>
          </a:p>
          <a:p>
            <a:pPr lvl="1">
              <a:lnSpc>
                <a:spcPct val="124000"/>
              </a:lnSpc>
            </a:pPr>
            <a:r>
              <a:rPr lang="en-US" sz="1700" dirty="0"/>
              <a:t>Trust; Identity: Issuers and Holders</a:t>
            </a:r>
          </a:p>
          <a:p>
            <a:pPr>
              <a:lnSpc>
                <a:spcPct val="124000"/>
              </a:lnSpc>
            </a:pPr>
            <a:r>
              <a:rPr lang="en-US" sz="1700" dirty="0"/>
              <a:t>Some things probably should change</a:t>
            </a:r>
            <a:br>
              <a:rPr lang="en-US" sz="1700" dirty="0"/>
            </a:br>
            <a:endParaRPr lang="en-US" sz="800" dirty="0"/>
          </a:p>
          <a:p>
            <a:pPr marL="101600" indent="0">
              <a:lnSpc>
                <a:spcPct val="124000"/>
              </a:lnSpc>
              <a:buNone/>
            </a:pPr>
            <a:r>
              <a:rPr lang="en-US" sz="1700" dirty="0"/>
              <a:t>At the end of the day, it’s not been about the technology—certainly not now with most enabling technologies available. Policy, trust and </a:t>
            </a:r>
            <a:r>
              <a:rPr lang="en-US" sz="1700" b="1" dirty="0">
                <a:solidFill>
                  <a:schemeClr val="accent1"/>
                </a:solidFill>
              </a:rPr>
              <a:t>“human tendencies”</a:t>
            </a:r>
            <a:r>
              <a:rPr lang="en-US" sz="1700" dirty="0"/>
              <a:t> continue to be primary challenges.</a:t>
            </a:r>
          </a:p>
        </p:txBody>
      </p:sp>
      <p:pic>
        <p:nvPicPr>
          <p:cNvPr id="5" name="Google Shape;434;p39" descr="DCC Logo">
            <a:extLst>
              <a:ext uri="{FF2B5EF4-FFF2-40B4-BE49-F238E27FC236}">
                <a16:creationId xmlns:a16="http://schemas.microsoft.com/office/drawing/2014/main" id="{F5661359-0822-C36A-4C41-7A7B439B3FF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0545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3F432D-5CBE-339C-D692-07780B84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Holders—Learners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4A4739-DA9F-50AD-5AF1-2A09C75E6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799" y="1298774"/>
            <a:ext cx="7571844" cy="3844725"/>
          </a:xfrm>
        </p:spPr>
        <p:txBody>
          <a:bodyPr>
            <a:normAutofit/>
          </a:bodyPr>
          <a:lstStyle/>
          <a:p>
            <a:pPr marL="10160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Need…</a:t>
            </a:r>
          </a:p>
          <a:p>
            <a:r>
              <a:rPr lang="en-US" i="1" dirty="0">
                <a:solidFill>
                  <a:schemeClr val="accent1"/>
                </a:solidFill>
              </a:rPr>
              <a:t>Credentials that are verifiable</a:t>
            </a:r>
          </a:p>
          <a:p>
            <a:r>
              <a:rPr lang="en-US" i="1" dirty="0">
                <a:solidFill>
                  <a:schemeClr val="accent1"/>
                </a:solidFill>
              </a:rPr>
              <a:t>To be able to use of their choice of ”wallet”</a:t>
            </a:r>
          </a:p>
          <a:p>
            <a:r>
              <a:rPr lang="en-US" i="1" dirty="0">
                <a:solidFill>
                  <a:schemeClr val="accent1"/>
                </a:solidFill>
              </a:rPr>
              <a:t>To be able to add credentials from multiple issuers</a:t>
            </a:r>
          </a:p>
          <a:p>
            <a:r>
              <a:rPr lang="en-US" i="1" dirty="0">
                <a:solidFill>
                  <a:schemeClr val="accent1"/>
                </a:solidFill>
              </a:rPr>
              <a:t>To control their own credentials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Claim credentials as needed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Decide with whom they want to share them; share between “wallets”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Share them in a way of their choosing</a:t>
            </a:r>
            <a:r>
              <a:rPr lang="en-US" dirty="0"/>
              <a:t>, ultimately differential disclosure</a:t>
            </a:r>
          </a:p>
          <a:p>
            <a:pPr lvl="1"/>
            <a:r>
              <a:rPr lang="en-US" dirty="0"/>
              <a:t>Manage their own identity (aka self-sovereignty)</a:t>
            </a:r>
          </a:p>
        </p:txBody>
      </p:sp>
      <p:pic>
        <p:nvPicPr>
          <p:cNvPr id="2" name="Google Shape;434;p39" descr="DCC Logo">
            <a:extLst>
              <a:ext uri="{FF2B5EF4-FFF2-40B4-BE49-F238E27FC236}">
                <a16:creationId xmlns:a16="http://schemas.microsoft.com/office/drawing/2014/main" id="{EBB06555-11B6-DD2B-6FB4-017DFC46257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8C504D-A926-B6A9-0E1D-878CD209964D}"/>
              </a:ext>
            </a:extLst>
          </p:cNvPr>
          <p:cNvSpPr txBox="1"/>
          <p:nvPr/>
        </p:nvSpPr>
        <p:spPr>
          <a:xfrm>
            <a:off x="7568706" y="2794274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“Interoperability”</a:t>
            </a:r>
          </a:p>
        </p:txBody>
      </p:sp>
    </p:spTree>
    <p:extLst>
      <p:ext uri="{BB962C8B-B14F-4D97-AF65-F5344CB8AC3E}">
        <p14:creationId xmlns:p14="http://schemas.microsoft.com/office/powerpoint/2010/main" val="3564923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3F432D-5CBE-339C-D692-07780B84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Holders—Learners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4A4739-DA9F-50AD-5AF1-2A09C75E6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799" y="1298774"/>
            <a:ext cx="7571844" cy="3844725"/>
          </a:xfrm>
        </p:spPr>
        <p:txBody>
          <a:bodyPr>
            <a:normAutofit/>
          </a:bodyPr>
          <a:lstStyle/>
          <a:p>
            <a:pPr marL="10160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Need not allow…</a:t>
            </a:r>
          </a:p>
          <a:p>
            <a:r>
              <a:rPr lang="en-US" i="1" dirty="0">
                <a:solidFill>
                  <a:schemeClr val="accent1"/>
                </a:solidFill>
              </a:rPr>
              <a:t>Non-privacy preserving features</a:t>
            </a:r>
          </a:p>
          <a:p>
            <a:r>
              <a:rPr lang="en-US" i="1" dirty="0">
                <a:solidFill>
                  <a:schemeClr val="accent1"/>
                </a:solidFill>
              </a:rPr>
              <a:t>A “</a:t>
            </a:r>
            <a:r>
              <a:rPr lang="en-US" i="1" u="sng" dirty="0">
                <a:solidFill>
                  <a:schemeClr val="accent1"/>
                </a:solidFill>
              </a:rPr>
              <a:t>wallet</a:t>
            </a:r>
            <a:r>
              <a:rPr lang="en-US" i="1" dirty="0">
                <a:solidFill>
                  <a:schemeClr val="accent1"/>
                </a:solidFill>
              </a:rPr>
              <a:t>” to track their use: who are they, what credentials have they received, how / to whom have they shared their credentials</a:t>
            </a:r>
          </a:p>
          <a:p>
            <a:r>
              <a:rPr lang="en-US" i="1" dirty="0">
                <a:solidFill>
                  <a:schemeClr val="accent1"/>
                </a:solidFill>
              </a:rPr>
              <a:t>The </a:t>
            </a:r>
            <a:r>
              <a:rPr lang="en-US" i="1" u="sng" dirty="0">
                <a:solidFill>
                  <a:schemeClr val="accent1"/>
                </a:solidFill>
              </a:rPr>
              <a:t>issuing organization</a:t>
            </a:r>
            <a:r>
              <a:rPr lang="en-US" i="1" dirty="0">
                <a:solidFill>
                  <a:schemeClr val="accent1"/>
                </a:solidFill>
              </a:rPr>
              <a:t> or third-party service provider to track use, beyond fundamental minimums</a:t>
            </a:r>
          </a:p>
        </p:txBody>
      </p:sp>
      <p:pic>
        <p:nvPicPr>
          <p:cNvPr id="2" name="Google Shape;434;p39" descr="DCC Logo">
            <a:extLst>
              <a:ext uri="{FF2B5EF4-FFF2-40B4-BE49-F238E27FC236}">
                <a16:creationId xmlns:a16="http://schemas.microsoft.com/office/drawing/2014/main" id="{1E00ADC5-3D68-A1C9-EB30-67A24143FBA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811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34;p39" descr="DCC Logo">
            <a:extLst>
              <a:ext uri="{FF2B5EF4-FFF2-40B4-BE49-F238E27FC236}">
                <a16:creationId xmlns:a16="http://schemas.microsoft.com/office/drawing/2014/main" id="{BE5C6C96-F176-0807-0C51-2D3C6FB02C1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Brace 7" descr="Elements supporting *less* learner control">
            <a:extLst>
              <a:ext uri="{FF2B5EF4-FFF2-40B4-BE49-F238E27FC236}">
                <a16:creationId xmlns:a16="http://schemas.microsoft.com/office/drawing/2014/main" id="{7C181D9B-4544-65D7-966C-0F625BE011FA}"/>
              </a:ext>
            </a:extLst>
          </p:cNvPr>
          <p:cNvSpPr/>
          <p:nvPr/>
        </p:nvSpPr>
        <p:spPr>
          <a:xfrm>
            <a:off x="7970798" y="2854692"/>
            <a:ext cx="363501" cy="998852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Right Brace 10" descr="Elements supporting learner needs">
            <a:extLst>
              <a:ext uri="{FF2B5EF4-FFF2-40B4-BE49-F238E27FC236}">
                <a16:creationId xmlns:a16="http://schemas.microsoft.com/office/drawing/2014/main" id="{60AD854B-BD49-41B6-AB69-EAF80E35F1D8}"/>
              </a:ext>
            </a:extLst>
          </p:cNvPr>
          <p:cNvSpPr/>
          <p:nvPr/>
        </p:nvSpPr>
        <p:spPr>
          <a:xfrm flipH="1">
            <a:off x="1146160" y="1682678"/>
            <a:ext cx="307367" cy="3306765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7ACDB4-55A7-F59C-3045-4B75446330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903649" y="1311965"/>
            <a:ext cx="3559859" cy="3677478"/>
          </a:xfrm>
        </p:spPr>
        <p:txBody>
          <a:bodyPr>
            <a:normAutofit/>
          </a:bodyPr>
          <a:lstStyle/>
          <a:p>
            <a:pPr marL="146050" indent="0">
              <a:buNone/>
            </a:pPr>
            <a:r>
              <a:rPr lang="en-US" sz="1400" b="1" dirty="0"/>
              <a:t>Universities May Want to: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Design the credential display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Allow a third party to issue on their behalf [issuing organization]</a:t>
            </a:r>
          </a:p>
          <a:p>
            <a:pPr marL="119063" lvl="1" indent="0">
              <a:buNone/>
            </a:pPr>
            <a:endParaRPr lang="en-US" sz="1400" dirty="0"/>
          </a:p>
          <a:p>
            <a:pPr marL="119063" lvl="1" indent="0">
              <a:buNone/>
            </a:pPr>
            <a:r>
              <a:rPr lang="en-US" sz="1400" b="1" dirty="0"/>
              <a:t>Issuing Organizations May Want to:</a:t>
            </a:r>
          </a:p>
          <a:p>
            <a:r>
              <a:rPr lang="en-US" sz="1400" dirty="0"/>
              <a:t>Track recipients claiming their credential</a:t>
            </a:r>
          </a:p>
          <a:p>
            <a:r>
              <a:rPr lang="en-US" sz="1400" dirty="0"/>
              <a:t>Track recipients sharing their credential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Verify the credential directly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229CDA-324D-B48E-23F8-5F471659FABD}"/>
              </a:ext>
            </a:extLst>
          </p:cNvPr>
          <p:cNvSpPr txBox="1"/>
          <p:nvPr/>
        </p:nvSpPr>
        <p:spPr>
          <a:xfrm>
            <a:off x="215274" y="2454643"/>
            <a:ext cx="1003852" cy="76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300" dirty="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Support Learner Needs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F2C2A0-1867-D266-FF1F-3FCF473569F1}"/>
              </a:ext>
            </a:extLst>
          </p:cNvPr>
          <p:cNvSpPr txBox="1"/>
          <p:nvPr/>
        </p:nvSpPr>
        <p:spPr>
          <a:xfrm>
            <a:off x="8334299" y="2896068"/>
            <a:ext cx="1003852" cy="121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300" dirty="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May support less learner control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180D4F-082D-43A3-9AE7-64A760DDD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800" y="1311964"/>
            <a:ext cx="3430500" cy="3831535"/>
          </a:xfrm>
        </p:spPr>
        <p:txBody>
          <a:bodyPr>
            <a:normAutofit lnSpcReduction="10000"/>
          </a:bodyPr>
          <a:lstStyle/>
          <a:p>
            <a:pPr marL="146050" indent="0">
              <a:buNone/>
            </a:pPr>
            <a:r>
              <a:rPr lang="en-US" sz="1400" b="1" dirty="0"/>
              <a:t>Universities Need to: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Implement standards based, and trusted digital credentials 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Determine who gets what credential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Determine if their credential is issued appropriately and not mis-issued [issuance registry]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Ensure their credential contents and prevent tampering → cryptographically sign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Manage their credential: issue, update / replace, revoke</a:t>
            </a:r>
          </a:p>
          <a:p>
            <a:r>
              <a:rPr lang="en-US" sz="1400" i="1" dirty="0">
                <a:solidFill>
                  <a:schemeClr val="accent1"/>
                </a:solidFill>
              </a:rPr>
              <a:t>Credential should be verifiable →  cryptographic signature, issuer registry</a:t>
            </a:r>
          </a:p>
          <a:p>
            <a:endParaRPr lang="en-US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FC1387-CDD3-6A15-C4A3-F3C2D4135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800" y="598575"/>
            <a:ext cx="7030500" cy="71339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Issuers—Universities and Service Providers</a:t>
            </a:r>
          </a:p>
        </p:txBody>
      </p:sp>
    </p:spTree>
    <p:extLst>
      <p:ext uri="{BB962C8B-B14F-4D97-AF65-F5344CB8AC3E}">
        <p14:creationId xmlns:p14="http://schemas.microsoft.com/office/powerpoint/2010/main" val="2809908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3F432D-5CBE-339C-D692-07780B84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itchFamily="2" charset="0"/>
                <a:ea typeface="Open Sans" pitchFamily="2" charset="0"/>
                <a:cs typeface="Open Sans" pitchFamily="2" charset="0"/>
              </a:rPr>
              <a:t>Verifiers—Employers/Graduate School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4A4739-DA9F-50AD-5AF1-2A09C75E6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799" y="1298774"/>
            <a:ext cx="7373061" cy="3844725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Need to be able to “verify” a credential</a:t>
            </a:r>
          </a:p>
          <a:p>
            <a:pPr lvl="1"/>
            <a:r>
              <a:rPr lang="en-US" dirty="0"/>
              <a:t>Has it been tampered with?</a:t>
            </a:r>
          </a:p>
          <a:p>
            <a:pPr lvl="1"/>
            <a:r>
              <a:rPr lang="en-US" dirty="0"/>
              <a:t>Is there trust that the issuer is who they expect it to be?</a:t>
            </a:r>
          </a:p>
          <a:p>
            <a:r>
              <a:rPr lang="en-US" i="1" dirty="0">
                <a:solidFill>
                  <a:schemeClr val="accent1"/>
                </a:solidFill>
              </a:rPr>
              <a:t>May want to verify directly with the issuer</a:t>
            </a:r>
          </a:p>
          <a:p>
            <a:pPr lvl="1"/>
            <a:r>
              <a:rPr lang="en-US" dirty="0"/>
              <a:t>Verifiable Credential standard and DCC open source software don’t require this, </a:t>
            </a:r>
            <a:r>
              <a:rPr lang="en-US" dirty="0">
                <a:hlinkClick r:id="rId3"/>
              </a:rPr>
              <a:t>https://verifierplus.org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2" name="Google Shape;434;p39" descr="DCC Logo">
            <a:extLst>
              <a:ext uri="{FF2B5EF4-FFF2-40B4-BE49-F238E27FC236}">
                <a16:creationId xmlns:a16="http://schemas.microsoft.com/office/drawing/2014/main" id="{C3F90AB7-EDF9-0076-CC16-AC495B2B8EB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74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6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69153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DCC Issuing and </a:t>
            </a:r>
            <a:b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Learner Credential Wallet</a:t>
            </a:r>
            <a:endParaRPr sz="28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56" name="Google Shape;556;p46" descr="DCC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103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47" descr="https://lcw.app"/>
          <p:cNvPicPr preferRelativeResize="0"/>
          <p:nvPr/>
        </p:nvPicPr>
        <p:blipFill rotWithShape="1">
          <a:blip r:embed="rId3">
            <a:alphaModFix/>
          </a:blip>
          <a:srcRect t="14916" b="14754"/>
          <a:stretch/>
        </p:blipFill>
        <p:spPr>
          <a:xfrm>
            <a:off x="5432225" y="1526000"/>
            <a:ext cx="2373351" cy="3617577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47"/>
          <p:cNvSpPr txBox="1">
            <a:spLocks noGrp="1"/>
          </p:cNvSpPr>
          <p:nvPr>
            <p:ph type="body" idx="1"/>
          </p:nvPr>
        </p:nvSpPr>
        <p:spPr>
          <a:xfrm>
            <a:off x="451175" y="1750275"/>
            <a:ext cx="4283100" cy="3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College Unbound is working with the Digital Credentials Consortium team at MIT to evaluate a new technology to make it easier for CU degree holders to access and share your degree.</a:t>
            </a:r>
            <a:endParaRPr sz="1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To receive your digital credential in this new format: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96900" lvl="0" indent="-304800" algn="l" rtl="0"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AutoNum type="arabicPeriod"/>
            </a:pP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Visit </a:t>
            </a:r>
            <a:r>
              <a:rPr lang="en" sz="1400" u="sng" dirty="0">
                <a:solidFill>
                  <a:srgbClr val="1155C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4"/>
              </a:rPr>
              <a:t>lcw.app</a:t>
            </a: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and install the Learner Credential Wallet for iOS or Android on your mobile phone</a:t>
            </a:r>
            <a:endParaRPr sz="1400" dirty="0">
              <a:solidFill>
                <a:srgbClr val="22222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96900" lvl="0" indent="-3048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AutoNum type="arabicPeriod"/>
            </a:pP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Open this email on your mobile phone (after installing the app) and </a:t>
            </a: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5" invalidUrl="https:///"/>
              </a:rPr>
              <a:t>follow this personalized link to retrieve your credential </a:t>
            </a: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(don't share the link for this credential)!</a:t>
            </a:r>
            <a:endParaRPr sz="1400" dirty="0">
              <a:solidFill>
                <a:srgbClr val="22222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716" name="Google Shape;716;p4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latin typeface="Open Sans" pitchFamily="2" charset="0"/>
                <a:ea typeface="Open Sans" pitchFamily="2" charset="0"/>
                <a:cs typeface="Open Sans" pitchFamily="2" charset="0"/>
              </a:rPr>
              <a:t>Example of Claiming a Credential</a:t>
            </a:r>
            <a:endParaRPr sz="2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D5BBB4-1570-93D3-FFD0-EB6FF8A3D95F}"/>
              </a:ext>
            </a:extLst>
          </p:cNvPr>
          <p:cNvSpPr/>
          <p:nvPr/>
        </p:nvSpPr>
        <p:spPr>
          <a:xfrm>
            <a:off x="4968425" y="1315798"/>
            <a:ext cx="3300900" cy="376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+mj-lt"/>
                <a:ea typeface="Open Sans ExtraBold" pitchFamily="2" charset="0"/>
                <a:cs typeface="Arial" panose="020B0604020202020204" pitchFamily="34" charset="0"/>
              </a:rPr>
              <a:t>1. Install LCW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BE7E96-C663-31BD-716C-98CEA44342C0}"/>
              </a:ext>
            </a:extLst>
          </p:cNvPr>
          <p:cNvSpPr/>
          <p:nvPr/>
        </p:nvSpPr>
        <p:spPr>
          <a:xfrm>
            <a:off x="451175" y="1315798"/>
            <a:ext cx="4283100" cy="376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+mj-lt"/>
                <a:ea typeface="Open Sans ExtraBold" pitchFamily="2" charset="0"/>
                <a:cs typeface="Arial" panose="020B0604020202020204" pitchFamily="34" charset="0"/>
              </a:rPr>
              <a:t>Recipient receives an email on mobile phone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48" descr="Learner Credential Wallet in Google Play Stor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850" y="0"/>
            <a:ext cx="241603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48" descr="Learner Credential Wallet in Apple App Stor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900" y="0"/>
            <a:ext cx="2375851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48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Get Learner Credential Wallet from an App Store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49" descr="Screenshot of Learner Credential Wallet start scree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9" descr="Screenshot of Learner Credential Wallet password entry scree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115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9" descr="Screenshot of Learner Credential Wallet creating walle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0217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50" y="152375"/>
            <a:ext cx="2235074" cy="4838743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9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Install and setup Learner Credential Wallet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47" descr="https://lcw.app"/>
          <p:cNvPicPr preferRelativeResize="0"/>
          <p:nvPr/>
        </p:nvPicPr>
        <p:blipFill rotWithShape="1">
          <a:blip r:embed="rId3">
            <a:alphaModFix/>
          </a:blip>
          <a:srcRect t="14916" b="14754"/>
          <a:stretch/>
        </p:blipFill>
        <p:spPr>
          <a:xfrm>
            <a:off x="5432225" y="1526000"/>
            <a:ext cx="2373351" cy="3617577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47"/>
          <p:cNvSpPr txBox="1">
            <a:spLocks noGrp="1"/>
          </p:cNvSpPr>
          <p:nvPr>
            <p:ph type="body" idx="1"/>
          </p:nvPr>
        </p:nvSpPr>
        <p:spPr>
          <a:xfrm>
            <a:off x="451175" y="1750275"/>
            <a:ext cx="4283100" cy="3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College Unbound is working with the Digital Credentials Consortium team at MIT to evaluate a new technology to make it easier for CU degree holders to access and share your degree.</a:t>
            </a:r>
            <a:endParaRPr sz="1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To receive your digital credential in this new format:</a:t>
            </a:r>
            <a:endParaRPr sz="1400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96900" lvl="0" indent="-304800" algn="l" rtl="0"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AutoNum type="arabicPeriod"/>
            </a:pP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Visit </a:t>
            </a:r>
            <a:r>
              <a:rPr lang="en" sz="1400" u="sng" dirty="0">
                <a:solidFill>
                  <a:srgbClr val="1155C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4"/>
              </a:rPr>
              <a:t>lcw.app</a:t>
            </a: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and install the Learner Credential Wallet for iOS or Android on your mobile phone</a:t>
            </a:r>
            <a:endParaRPr sz="1400" dirty="0">
              <a:solidFill>
                <a:srgbClr val="22222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96900" lvl="0" indent="-3048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AutoNum type="arabicPeriod"/>
            </a:pP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Open this email on your mobile phone (after installing the app) and </a:t>
            </a: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5" invalidUrl="https:///"/>
              </a:rPr>
              <a:t>follow this personalized link to retrieve your credential </a:t>
            </a:r>
            <a:r>
              <a:rPr lang="en" sz="1400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(don't share the link for this credential)</a:t>
            </a:r>
            <a:endParaRPr sz="1400" dirty="0">
              <a:solidFill>
                <a:srgbClr val="222222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716" name="Google Shape;716;p4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latin typeface="Open Sans" pitchFamily="2" charset="0"/>
                <a:ea typeface="Open Sans" pitchFamily="2" charset="0"/>
                <a:cs typeface="Open Sans" pitchFamily="2" charset="0"/>
              </a:rPr>
              <a:t>Example of Claiming a Credential</a:t>
            </a:r>
            <a:endParaRPr sz="2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" name="Picture 1" descr="Screenshot of email to retrieve a credentail">
            <a:extLst>
              <a:ext uri="{FF2B5EF4-FFF2-40B4-BE49-F238E27FC236}">
                <a16:creationId xmlns:a16="http://schemas.microsoft.com/office/drawing/2014/main" id="{60BA49E3-429E-2EDF-EDFA-E0644DABAC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062" b="22724"/>
          <a:stretch/>
        </p:blipFill>
        <p:spPr>
          <a:xfrm>
            <a:off x="5432502" y="1686350"/>
            <a:ext cx="2373074" cy="34571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95169A-3A97-36EB-F41B-ED2FBAD7AE84}"/>
              </a:ext>
            </a:extLst>
          </p:cNvPr>
          <p:cNvSpPr/>
          <p:nvPr/>
        </p:nvSpPr>
        <p:spPr>
          <a:xfrm>
            <a:off x="4968425" y="1315798"/>
            <a:ext cx="3300900" cy="376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+mj-lt"/>
                <a:ea typeface="Open Sans ExtraBold" pitchFamily="2" charset="0"/>
                <a:cs typeface="Open Sans ExtraBold" pitchFamily="2" charset="0"/>
              </a:rPr>
              <a:t>2. Claim Credential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6878F0-3E16-3F9F-BBAE-D5D9449CA8EF}"/>
              </a:ext>
            </a:extLst>
          </p:cNvPr>
          <p:cNvSpPr/>
          <p:nvPr/>
        </p:nvSpPr>
        <p:spPr>
          <a:xfrm>
            <a:off x="451175" y="1315798"/>
            <a:ext cx="4283100" cy="376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+mj-lt"/>
                <a:ea typeface="Open Sans ExtraBold" pitchFamily="2" charset="0"/>
                <a:cs typeface="Open Sans ExtraBold" pitchFamily="2" charset="0"/>
              </a:rPr>
              <a:t>Recipient receives an email on mobile phone </a:t>
            </a:r>
            <a:endParaRPr lang="en-US" b="1" dirty="0">
              <a:solidFill>
                <a:schemeClr val="bg2"/>
              </a:solidFill>
              <a:latin typeface="+mj-lt"/>
              <a:ea typeface="Open Sans ExtraBold" pitchFamily="2" charset="0"/>
              <a:cs typeface="Open Sans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154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Google Shape;745;p57" descr="Screenshot of Learner Credential Wallet: College Unbound Bachelor of Arts verified credenti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" y="152432"/>
            <a:ext cx="2235050" cy="483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57" descr="Screenshot of Learner Credential Wallet: College Unbound Bachelor of Arts verified credential, details on the credential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100" y="152413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7" descr="Screenshot of Learner Credential Wallet: College Unbound Bachelor of Arts verified credential, details on the credential, continu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025" y="152375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7" descr="Screenshot of Learner Credential Wallet: College Unbound Bachelor of Arts verified credential, verification status showing in a known registry, valid signature (not tampered with), not expired, not revok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50" y="152375"/>
            <a:ext cx="2235050" cy="4838682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57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Credential Preview, Verification Status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45775" y="4114800"/>
            <a:ext cx="4647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0" name="Google Shape;770;p53" descr="Screenshot of Learner Credential Wallet: College Unbound Bachelor of Arts verified credential, Public Link created, can Copy link, Unshare, View, Add to Linked in Profile, Send Credenti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8950" y="152375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3" descr="Screenshot of Learner Credential Wallet: College Unbound Bachelor of Arts verified credential, starting the process to Create Public Link, with &quot;Are you sure?&quot; Informed consent explanation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7025" y="152372"/>
            <a:ext cx="2235074" cy="483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3" descr="Screenshot of Learner Credential Wallet: College Unbound Bachelor of Arts verified credential, after selecting 3 dot menu, Share, Create a Public Link highlight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5100" y="152400"/>
            <a:ext cx="2235074" cy="4838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53" descr="Screenshot of Learner Credential Wallet: College Unbound Bachelor of Arts verified credential, 3 dot menu showing Share, View Source, Delet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5" y="152403"/>
            <a:ext cx="2235074" cy="48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3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Share Credential, Create Public Link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4" descr="Screenshot of Learner Credential Wallet: Public Link view of College Unbound Bachelor of Arts verified credenti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175" y="152400"/>
            <a:ext cx="2235050" cy="483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4" descr="Screenshot of Learner Credential Wallet: Public Link view of College Unbound Bachelor of Arts verified credential, detail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5725" y="152450"/>
            <a:ext cx="2235050" cy="483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4" descr="Screenshot of Learner Credential Wallet: Public Link view of College Unbound Bachelor of Arts verified credential, verification status showing in a known registry, valid signature (not tampered with), not expired, not revoked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2275" y="152450"/>
            <a:ext cx="2235050" cy="4838682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4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View Shared Public Credential, Verification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5695" y="4114800"/>
            <a:ext cx="464700" cy="304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4475" y="3991175"/>
            <a:ext cx="1969800" cy="21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0" name="Google Shape;790;p55" descr="Screenshot of Learner Credential Wallet: College Unbound Bachelor of Arts verified credential, LinkedIn shortcut to add certification with fields filled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7025" y="152375"/>
            <a:ext cx="2216426" cy="4798351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9650" y="3158670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9650" y="3618047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9650" y="2757007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9650" y="2348644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7" name="Google Shape;797;p55" descr="Screenshot of Learner Credential Wallet: College Unbound Bachelor of Arts verified credential, after adding to LinkedIn Profil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9213" y="132213"/>
            <a:ext cx="2235074" cy="4838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55" descr="Screenshot of Learner Credential Wallet: College Unbound Bachelor of Arts verified credential, Add to LinkedIn Profil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5100" y="152400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5" descr="Screenshot of Learner Credential Wallet: College Unbound Bachelor of Arts verified credential, Share Credential view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5" y="152375"/>
            <a:ext cx="2235074" cy="48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0000" y="4114800"/>
            <a:ext cx="4647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55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Add to LinkedIn Profile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6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6915300" cy="262184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Open Sans" pitchFamily="2" charset="0"/>
                <a:ea typeface="Open Sans" pitchFamily="2" charset="0"/>
                <a:cs typeface="Open Sans" pitchFamily="2" charset="0"/>
              </a:rPr>
              <a:t>Questions?</a:t>
            </a:r>
            <a:endParaRPr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22" b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Brandon Muramatsu, </a:t>
            </a:r>
            <a:r>
              <a:rPr lang="en" sz="2822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mura@mit.edu</a:t>
            </a:r>
            <a:br>
              <a:rPr lang="en" sz="2822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lang="en" sz="2822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lang="en" sz="2200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" sz="2200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  <a:t>Higher education or post-graduate institution? Interested in membership in DCC? Contact Us!</a:t>
            </a:r>
            <a:br>
              <a:rPr lang="en" sz="2200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lang="en" sz="2200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en" sz="2200" b="0" dirty="0">
                <a:solidFill>
                  <a:srgbClr val="FFFFFF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  <a:t>Open source software to issue/verify verifiable credentials / Open Badges v3: </a:t>
            </a:r>
            <a:r>
              <a:rPr lang="en-US" sz="2200" b="0" dirty="0">
                <a:solidFill>
                  <a:schemeClr val="bg1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https://github.com/digitalcredentials</a:t>
            </a:r>
            <a:r>
              <a:rPr lang="en-US" sz="2200" b="0" dirty="0">
                <a:solidFill>
                  <a:schemeClr val="bg1"/>
                </a:solidFill>
                <a:uFill>
                  <a:noFill/>
                </a:u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" sz="2200" b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endParaRPr sz="2200" b="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56" name="Google Shape;556;p46" descr="DCC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2105</TotalTime>
  <Words>1957</Words>
  <Application>Microsoft Macintosh PowerPoint</Application>
  <PresentationFormat>On-screen Show (16:9)</PresentationFormat>
  <Paragraphs>212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Open Sans Light</vt:lpstr>
      <vt:lpstr>Calibri Light</vt:lpstr>
      <vt:lpstr>Open Sans ExtraBold</vt:lpstr>
      <vt:lpstr>Arial</vt:lpstr>
      <vt:lpstr>Open Sans</vt:lpstr>
      <vt:lpstr>Calibri</vt:lpstr>
      <vt:lpstr>Nunito</vt:lpstr>
      <vt:lpstr>Momentum</vt:lpstr>
      <vt:lpstr>1_Momentum</vt:lpstr>
      <vt:lpstr>Office Theme</vt:lpstr>
      <vt:lpstr>PowerPoint Presentation</vt:lpstr>
      <vt:lpstr>Learner Controlled Digital Credentials—Moving Toward Portable, Cryptographically Secure Data</vt:lpstr>
      <vt:lpstr>Digital Credentials Consortium Members</vt:lpstr>
      <vt:lpstr>DCC Guiding Principles | Values</vt:lpstr>
      <vt:lpstr>Putting DCC Guiding Principles into Action  </vt:lpstr>
      <vt:lpstr>“Last Mile” Report</vt:lpstr>
      <vt:lpstr>LER Ecosystem Map</vt:lpstr>
      <vt:lpstr>Verifiable Credentials &amp; DCC Open Source Software: Underlying standards and technology to enable issuing verifiable digital academic credentials</vt:lpstr>
      <vt:lpstr>DCC’s Starting Point in Technology—Open Standards</vt:lpstr>
      <vt:lpstr>Verifiable Credentials Ecosystem</vt:lpstr>
      <vt:lpstr>Verifiable Credentials Ecosystem</vt:lpstr>
      <vt:lpstr>Motivations in Ecosystem Participants</vt:lpstr>
      <vt:lpstr>Verifiable Credentials Provide Opportunities</vt:lpstr>
      <vt:lpstr>Holders—Learners</vt:lpstr>
      <vt:lpstr>Holders—Learners</vt:lpstr>
      <vt:lpstr>Issuers—Universities and Service Providers</vt:lpstr>
      <vt:lpstr>Verifiers—Employers/Graduate School</vt:lpstr>
      <vt:lpstr>DCC Issuing and  Learner Credential Wallet</vt:lpstr>
      <vt:lpstr>Example of Claiming a Credential</vt:lpstr>
      <vt:lpstr>PowerPoint Presentation</vt:lpstr>
      <vt:lpstr>PowerPoint Presentation</vt:lpstr>
      <vt:lpstr>Example of Claiming a Credential</vt:lpstr>
      <vt:lpstr>PowerPoint Presentation</vt:lpstr>
      <vt:lpstr>PowerPoint Presentation</vt:lpstr>
      <vt:lpstr>PowerPoint Presentation</vt:lpstr>
      <vt:lpstr>PowerPoint Presentation</vt:lpstr>
      <vt:lpstr>Questions?  Brandon Muramatsu, mura@mit.edu   Higher education or post-graduate institution? Interested in membership in DCC? Contact Us!  Open source software to issue/verify verifiable credentials / Open Badges v3: https://github.com/digitalcredentials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Learner Controlled Digital Credentials—Moving Toward Portable, Cryptographically Secure Data</dc:title>
  <dc:subject/>
  <dc:creator>Brandon Muramatsu and Gillian Walsh</dc:creator>
  <cp:keywords/>
  <dc:description/>
  <cp:lastModifiedBy>Brandon Muramatsu</cp:lastModifiedBy>
  <cp:revision>38</cp:revision>
  <dcterms:modified xsi:type="dcterms:W3CDTF">2023-10-18T07:33:39Z</dcterms:modified>
  <cp:category/>
</cp:coreProperties>
</file>